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bf7a0c37b4194853" /><Relationship Type="http://schemas.openxmlformats.org/officeDocument/2006/relationships/extended-properties" Target="/docProps/app.xml" Id="Re837be9f12f94941" /><Relationship Type="http://schemas.openxmlformats.org/officeDocument/2006/relationships/officeDocument" Target="/ppt/presentation.xml" Id="Radc7be78c3f545f4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bd2160ce4a124a57"/>
  </p:sldMasterIdLst>
  <p:notesMasterIdLst>
    <p:notesMasterId xmlns:r="http://schemas.openxmlformats.org/officeDocument/2006/relationships" r:id="R6260cd80a46a4d30"/>
  </p:notesMasterIdLst>
  <p:sldIdLst>
    <p:sldId xmlns:r="http://schemas.openxmlformats.org/officeDocument/2006/relationships" id="256" r:id="Ree1f60bf8dbd46a1"/>
    <p:sldId xmlns:r="http://schemas.openxmlformats.org/officeDocument/2006/relationships" id="257" r:id="Rfc7e797937b34602"/>
    <p:sldId xmlns:r="http://schemas.openxmlformats.org/officeDocument/2006/relationships" id="258" r:id="R229821f4ee2b4e12"/>
    <p:sldId xmlns:r="http://schemas.openxmlformats.org/officeDocument/2006/relationships" id="259" r:id="R24ce5768a8c843b6"/>
    <p:sldId xmlns:r="http://schemas.openxmlformats.org/officeDocument/2006/relationships" id="260" r:id="R3624dc1412b443b8"/>
    <p:sldId xmlns:r="http://schemas.openxmlformats.org/officeDocument/2006/relationships" id="261" r:id="R79c75309d16a4180"/>
    <p:sldId xmlns:r="http://schemas.openxmlformats.org/officeDocument/2006/relationships" id="262" r:id="Rca820dfcb40e4598"/>
    <p:sldId xmlns:r="http://schemas.openxmlformats.org/officeDocument/2006/relationships" id="263" r:id="R0ca981556b4e4355"/>
    <p:sldId xmlns:r="http://schemas.openxmlformats.org/officeDocument/2006/relationships" id="264" r:id="R83ee156757fc4f77"/>
    <p:sldId xmlns:r="http://schemas.openxmlformats.org/officeDocument/2006/relationships" id="265" r:id="Red9ecd0c0cb44eb9"/>
    <p:sldId xmlns:r="http://schemas.openxmlformats.org/officeDocument/2006/relationships" id="266" r:id="R61be1782682f41da"/>
    <p:sldId xmlns:r="http://schemas.openxmlformats.org/officeDocument/2006/relationships" id="267" r:id="R5df339b4c37140e5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xmlns:a="http://schemas.openxmlformats.org/drawingml/2006/main" n="120" d="100"/>
          <a:sy xmlns:a="http://schemas.openxmlformats.org/drawingml/2006/main" n="120" d="100"/>
        </p:scale>
        <p:origin x="800" y="184"/>
      </p:cViewPr>
      <p:guideLst/>
    </p:cSldViewPr>
  </p:slideViewPr>
  <p:notesTextViewPr>
    <p:cViewPr>
      <p:scale>
        <a:sx xmlns:a="http://schemas.openxmlformats.org/drawingml/2006/main" n="1" d="1"/>
        <a:sy xmlns:a="http://schemas.openxmlformats.org/drawingml/2006/main"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aa3fe641f0484d0f" /><Relationship Type="http://schemas.openxmlformats.org/officeDocument/2006/relationships/slideMaster" Target="/ppt/slideMasters/slideMaster1.xml" Id="Rbd2160ce4a124a57" /><Relationship Type="http://schemas.openxmlformats.org/officeDocument/2006/relationships/notesMaster" Target="/ppt/notesMasters/notesMaster1.xml" Id="R6260cd80a46a4d30" /><Relationship Type="http://schemas.openxmlformats.org/officeDocument/2006/relationships/presProps" Target="/ppt/presProps.xml" Id="R85adb4a7e56845fa" /><Relationship Type="http://schemas.openxmlformats.org/officeDocument/2006/relationships/viewProps" Target="/ppt/viewProps.xml" Id="Rf54035b5e0e142f7" /><Relationship Type="http://schemas.openxmlformats.org/officeDocument/2006/relationships/tableStyles" Target="/ppt/tableStyles.xml" Id="Rccf9fb985fd6454e" /><Relationship Type="http://schemas.openxmlformats.org/officeDocument/2006/relationships/slide" Target="/ppt/slides/slide1.xml" Id="Ree1f60bf8dbd46a1" /><Relationship Type="http://schemas.openxmlformats.org/officeDocument/2006/relationships/slide" Target="/ppt/slides/slide2.xml" Id="Rfc7e797937b34602" /><Relationship Type="http://schemas.openxmlformats.org/officeDocument/2006/relationships/slide" Target="/ppt/slides/slide3.xml" Id="R229821f4ee2b4e12" /><Relationship Type="http://schemas.openxmlformats.org/officeDocument/2006/relationships/slide" Target="/ppt/slides/slide4.xml" Id="R24ce5768a8c843b6" /><Relationship Type="http://schemas.openxmlformats.org/officeDocument/2006/relationships/slide" Target="/ppt/slides/slide5.xml" Id="R3624dc1412b443b8" /><Relationship Type="http://schemas.openxmlformats.org/officeDocument/2006/relationships/slide" Target="/ppt/slides/slide6.xml" Id="R79c75309d16a4180" /><Relationship Type="http://schemas.openxmlformats.org/officeDocument/2006/relationships/slide" Target="/ppt/slides/slide7.xml" Id="Rca820dfcb40e4598" /><Relationship Type="http://schemas.openxmlformats.org/officeDocument/2006/relationships/slide" Target="/ppt/slides/slide8.xml" Id="R0ca981556b4e4355" /><Relationship Type="http://schemas.openxmlformats.org/officeDocument/2006/relationships/slide" Target="/ppt/slides/slide9.xml" Id="R83ee156757fc4f77" /><Relationship Type="http://schemas.openxmlformats.org/officeDocument/2006/relationships/slide" Target="/ppt/slides/slide10.xml" Id="Red9ecd0c0cb44eb9" /><Relationship Type="http://schemas.openxmlformats.org/officeDocument/2006/relationships/slide" Target="/ppt/slides/slide11.xml" Id="R61be1782682f41da" /><Relationship Type="http://schemas.openxmlformats.org/officeDocument/2006/relationships/slide" Target="/ppt/slides/slide12.xml" Id="R5df339b4c37140e5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b8219d59136d4ac1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21464405bd7b431c" /><Relationship Type="http://schemas.openxmlformats.org/officeDocument/2006/relationships/notesMaster" Target="/ppt/notesMasters/notesMaster1.xml" Id="R1a270a8e83ca4f7d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e6d8b104d158425d" /><Relationship Type="http://schemas.openxmlformats.org/officeDocument/2006/relationships/notesMaster" Target="/ppt/notesMasters/notesMaster1.xml" Id="R968d56dd7d7e4deb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5b78b10422274f27" /><Relationship Type="http://schemas.openxmlformats.org/officeDocument/2006/relationships/notesMaster" Target="/ppt/notesMasters/notesMaster1.xml" Id="R9e830351b10b4f22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1be29a0d085d4310" /><Relationship Type="http://schemas.openxmlformats.org/officeDocument/2006/relationships/notesMaster" Target="/ppt/notesMasters/notesMaster1.xml" Id="R8438a7a2f1e24ee0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e8315e4dd250408a" /><Relationship Type="http://schemas.openxmlformats.org/officeDocument/2006/relationships/notesMaster" Target="/ppt/notesMasters/notesMaster1.xml" Id="R3abd987598f445be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de11f6cd9b09434d" /><Relationship Type="http://schemas.openxmlformats.org/officeDocument/2006/relationships/notesMaster" Target="/ppt/notesMasters/notesMaster1.xml" Id="Rf7e68d69b9df424a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75298016c6904252" /><Relationship Type="http://schemas.openxmlformats.org/officeDocument/2006/relationships/notesMaster" Target="/ppt/notesMasters/notesMaster1.xml" Id="R5d2c17448ec448a0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79d4b2495429488e" /><Relationship Type="http://schemas.openxmlformats.org/officeDocument/2006/relationships/notesMaster" Target="/ppt/notesMasters/notesMaster1.xml" Id="R8b567ab496d540c2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d64c6ae54f6d4f04" /><Relationship Type="http://schemas.openxmlformats.org/officeDocument/2006/relationships/notesMaster" Target="/ppt/notesMasters/notesMaster1.xml" Id="R351269d5dd934670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f03ce8e80a25481d" /><Relationship Type="http://schemas.openxmlformats.org/officeDocument/2006/relationships/notesMaster" Target="/ppt/notesMasters/notesMaster1.xml" Id="R5503d008175742fb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542709dc66594e1d" /><Relationship Type="http://schemas.openxmlformats.org/officeDocument/2006/relationships/notesMaster" Target="/ppt/notesMasters/notesMaster1.xml" Id="R2d306ad3090e4b73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0f8c085f8de84928" /><Relationship Type="http://schemas.openxmlformats.org/officeDocument/2006/relationships/notesMaster" Target="/ppt/notesMasters/notesMaster1.xml" Id="Rf57082e1b7b14383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d44d754ab69e44d7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02f24cc6844749d2" /><Relationship Type="http://schemas.openxmlformats.org/officeDocument/2006/relationships/slideLayout" Target="/ppt/slideLayouts/slideLayout1.xml" Id="Rf1066b1b58b74560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f1066b1b58b74560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81de79789844b4c" /><Relationship Type="http://schemas.openxmlformats.org/officeDocument/2006/relationships/image" Target="/ppt/media/image.jpeg" Id="R86ad641607664eef" /><Relationship Type="http://schemas.openxmlformats.org/officeDocument/2006/relationships/notesSlide" Target="/ppt/notesSlides/notesSlide1.xml" Id="Rda9fd4d364a54c5f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075c25c019944bf" /><Relationship Type="http://schemas.openxmlformats.org/officeDocument/2006/relationships/image" Target="/ppt/media/image10.jpeg" Id="R76f5ec486be54f41" /><Relationship Type="http://schemas.openxmlformats.org/officeDocument/2006/relationships/notesSlide" Target="/ppt/notesSlides/notesSlide10.xml" Id="Rbedbc136bf0b4b4a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69c66189d384678" /><Relationship Type="http://schemas.openxmlformats.org/officeDocument/2006/relationships/image" Target="/ppt/media/image11.jpeg" Id="Rb369a9ff5ff54163" /><Relationship Type="http://schemas.openxmlformats.org/officeDocument/2006/relationships/notesSlide" Target="/ppt/notesSlides/notesSlide11.xml" Id="R4530302604c64b63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d007b14a756452e" /><Relationship Type="http://schemas.openxmlformats.org/officeDocument/2006/relationships/image" Target="/ppt/media/image12.jpeg" Id="R233a600dd0984627" /><Relationship Type="http://schemas.openxmlformats.org/officeDocument/2006/relationships/notesSlide" Target="/ppt/notesSlides/notesSlide12.xml" Id="Rea1fd79501ec4f3e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c5eb69a13f04833" /><Relationship Type="http://schemas.openxmlformats.org/officeDocument/2006/relationships/image" Target="/ppt/media/image2.jpeg" Id="R7746b41b4e464638" /><Relationship Type="http://schemas.openxmlformats.org/officeDocument/2006/relationships/notesSlide" Target="/ppt/notesSlides/notesSlide2.xml" Id="R4e1782e730b1466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d5072ddc8e14bae" /><Relationship Type="http://schemas.openxmlformats.org/officeDocument/2006/relationships/image" Target="/ppt/media/image3.jpeg" Id="R8901f83834a740d6" /><Relationship Type="http://schemas.openxmlformats.org/officeDocument/2006/relationships/notesSlide" Target="/ppt/notesSlides/notesSlide3.xml" Id="Rc1498ca9cc4f4bc6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c93aa7cad964365" /><Relationship Type="http://schemas.openxmlformats.org/officeDocument/2006/relationships/image" Target="/ppt/media/image4.jpeg" Id="Ree5704b491d44731" /><Relationship Type="http://schemas.openxmlformats.org/officeDocument/2006/relationships/notesSlide" Target="/ppt/notesSlides/notesSlide4.xml" Id="Rd46a27277a814093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3df177e6fa547e4" /><Relationship Type="http://schemas.openxmlformats.org/officeDocument/2006/relationships/image" Target="/ppt/media/image5.jpeg" Id="Rd43bf31a521c405c" /><Relationship Type="http://schemas.openxmlformats.org/officeDocument/2006/relationships/notesSlide" Target="/ppt/notesSlides/notesSlide5.xml" Id="Redfc8f6fd4d2451f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49df2409c654c8e" /><Relationship Type="http://schemas.openxmlformats.org/officeDocument/2006/relationships/image" Target="/ppt/media/image6.jpeg" Id="Rd75ecfa8b18f473d" /><Relationship Type="http://schemas.openxmlformats.org/officeDocument/2006/relationships/notesSlide" Target="/ppt/notesSlides/notesSlide6.xml" Id="R11bd2cd6c68a419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4b0e46d81f240d2" /><Relationship Type="http://schemas.openxmlformats.org/officeDocument/2006/relationships/image" Target="/ppt/media/image7.jpeg" Id="Re05215777ef24cfc" /><Relationship Type="http://schemas.openxmlformats.org/officeDocument/2006/relationships/notesSlide" Target="/ppt/notesSlides/notesSlide7.xml" Id="Rceeecc6604f54e6a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8911c130c8d47f8" /><Relationship Type="http://schemas.openxmlformats.org/officeDocument/2006/relationships/image" Target="/ppt/media/image8.jpeg" Id="R83f7292f46e9404b" /><Relationship Type="http://schemas.openxmlformats.org/officeDocument/2006/relationships/notesSlide" Target="/ppt/notesSlides/notesSlide8.xml" Id="R3eebfac5cac6448a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4fc27e7cae64e37" /><Relationship Type="http://schemas.openxmlformats.org/officeDocument/2006/relationships/image" Target="/ppt/media/image9.jpeg" Id="R8f1e0d65d4b94773" /><Relationship Type="http://schemas.openxmlformats.org/officeDocument/2006/relationships/notesSlide" Target="/ppt/notesSlides/notesSlide9.xml" Id="Ra64e65152a2f4663" /></Relationships>
</file>

<file path=ppt/slides/slide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6ad641607664eef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CA244DFD-5D88-41BD-A3BB-8DCF041375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F011E20D-5E53-49BA-AA7C-5A2F85E9BF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550C0280-5FC8-4369-899F-E4A36E4C31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781050"/>
            <a:ext cx="49530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TECNOTITAN CORPORATE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799FEC12-CDD5-4995-ABF7-FDAE2C9DD7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333500"/>
            <a:ext cx="590550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4050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4050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C4A6355-DC12-4EFE-A06E-A117AF4461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2114550"/>
            <a:ext cx="20002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5E6FF"/>
          </a:solidFill>
          <a:ln xmlns:a="http://schemas.openxmlformats.org/drawingml/2006/main" w="0">
            <a:solidFill>
              <a:srgbClr val="55E6FF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6B3D017-E8C5-4AB0-A54E-BEFBA368A3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533650"/>
            <a:ext cx="6572250" cy="1123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550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Applied technology for companies that need to build the future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DE00B37D-F090-4E22-AC13-C3ABD5F9FA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857625"/>
            <a:ext cx="6191250" cy="742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Software, artificial intelligence, video games, robotics and technology transformation consulting from Colombia for global markets.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F5805130-D47D-459D-AFAA-B497A21616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095875"/>
            <a:ext cx="25717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820">
              <a:alpha val="80000"/>
            </a:srgbClr>
          </a:solidFill>
          <a:ln xmlns:a="http://schemas.openxmlformats.org/drawingml/2006/main" w="9525">
            <a:solidFill>
              <a:srgbClr val="244D59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57EDB4CA-B769-4BA2-8266-CFA4691B91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5200650"/>
            <a:ext cx="22669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David Arias Giraldo, CEO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CF99A03C-5F4C-455F-B4C8-A6CAC7D53A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05200" y="5095875"/>
            <a:ext cx="2381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820">
              <a:alpha val="80000"/>
            </a:srgbClr>
          </a:solidFill>
          <a:ln xmlns:a="http://schemas.openxmlformats.org/drawingml/2006/main" w="9525">
            <a:solidFill>
              <a:srgbClr val="244D59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F849FBC9-A2A7-4068-B332-D5291450C2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5200650"/>
            <a:ext cx="20764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Investor Deck / 2026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43AD7C2E-6F14-4399-A4C1-D8886B134D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23431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44455564-8B2B-4B90-9434-B7FA5E8163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0" y="25050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DE1C2E15-874B-43DB-B4C3-6C4079955F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24900" y="24860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US$500K pre-seed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C5AF81D2-A800-4AF4-98CE-05DBCF54C3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31432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76AA0B1E-2844-4DBD-8EEF-7B9C080D57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0" y="33051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3D9CCB55-0C36-43E4-BCB4-AC9E15E647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24900" y="32861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18 months runway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7A3E2CBC-D636-4CC7-9E6F-E05F03D856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39433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707D4219-F7DE-49ED-8B48-5906950E8D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0" y="41052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FC82D9CC-42BB-4C56-9ACB-2E9A36FFA1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24900" y="40862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6 product lines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56C97566-13F0-4F7C-83A9-B36F4B56E0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01F9DB9C-5997-406D-A53C-618E25D177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73B8FF06-0960-4F68-937A-5E9669BEFE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EN / 01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999C1896-9CA7-4565-8F4F-2D62274E62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371041755"/>
      </p:ext>
    </p:extLst>
  </p:cSld>
</p:sld>
</file>

<file path=ppt/slides/slide10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6f5ec486be54f41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6676754-D846-4F3E-8D25-DE04DC8C9F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206B7BB-2674-45D5-9A68-11891C02B7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B9489367-F47E-451D-8E40-62D79E404F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95350"/>
            <a:ext cx="6096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TEAM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BEE8F941-4F8D-400C-9738-3B245BEB8A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95400"/>
            <a:ext cx="609600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A lean founding team focused on execution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D737F0E3-30F0-45D1-954A-F6072EA5A8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24150"/>
            <a:ext cx="60960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David Arias Giraldo leads the vision as CEO. The company currently has one full-time consultant and two programmers.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7AFB9B88-5258-433A-94D1-DA545811E1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733800"/>
            <a:ext cx="2424113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6DB1CA60-26EC-4957-92B6-B25988D3FA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3943350"/>
            <a:ext cx="2081213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Founder CEO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7AEFC7FD-3C01-4349-A4CB-5118328A65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81363" y="3733800"/>
            <a:ext cx="2424113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A352C8DB-9359-45CA-AF79-A175B121DF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52813" y="3943350"/>
            <a:ext cx="2081213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Consulting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584E1F0A-6631-4AF2-AA80-197E0AE05F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38825" y="3733800"/>
            <a:ext cx="2424113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6194D5BE-C05A-41AD-8DAC-B0EA672B7C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10275" y="3943350"/>
            <a:ext cx="2081213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Engineering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7B705FE7-22DB-40B3-8BF5-816E9C4DA5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96288" y="3733800"/>
            <a:ext cx="2424113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F5732EA2-C62C-400C-A431-5AA2CD5074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67738" y="3943350"/>
            <a:ext cx="2081213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Next hires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0499C973-F0AA-491E-9BF4-B9CD1FF1DA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5410200"/>
            <a:ext cx="93345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Hiring priorities: product engineering, AI delivery, sales development and investor relations.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F8952572-EA04-4987-BC7A-45D031563F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A3A05F3B-661B-49D9-9A03-AA584139CE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202865CC-7154-432C-B8CA-91CFA922F4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EN / 10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1A69BD75-7EC0-44D7-8A63-709837E547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931587053"/>
      </p:ext>
    </p:extLst>
  </p:cSld>
</p:sld>
</file>

<file path=ppt/slides/slide1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369a9ff5ff54163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56745630-B85A-43B2-9C00-028D19E0B9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6D10BB9-368C-45B9-8903-CC905A184D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FDB18CC-B008-4647-A8E1-AAB46CDD3C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76300"/>
            <a:ext cx="5905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ROADMAP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D25E468-8F8C-4B30-BAAE-0CC2E602DA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76350"/>
            <a:ext cx="590550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From validation to a regional technology platform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FD06EBF-4DA8-4CB2-867D-E4EA67C4FC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05100"/>
            <a:ext cx="59055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The path prioritizes real cases, proprietary products, internal automation and commercial expansion with an investor-ready focus.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72E66E4-7518-4BA6-B168-4AFA7EE11B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2050" y="4000500"/>
            <a:ext cx="2806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30D8362C-5587-4AB9-8DC3-BB09201864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41719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65C5EB0-1123-4E32-A240-E81D62337F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4514850"/>
            <a:ext cx="2463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2026: cases and MVPs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538F02B5-67A9-4AA7-9D56-DE858409A5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6850" y="45910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7674FB9C-ED0E-4A3C-8473-3BA0C89649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40200" y="4000500"/>
            <a:ext cx="2806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2319E19-9AFE-4587-B0B0-6EDE327E8D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11650" y="41719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96C17868-58B8-4A6E-A453-30AED64EC4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11650" y="4514850"/>
            <a:ext cx="2463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2027: product and IP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0C21DF67-D00C-466F-B0C2-840FC5E347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85000" y="45910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A0658725-51D8-45D9-AD51-38021062FB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18350" y="4000500"/>
            <a:ext cx="2806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4449D532-7946-4048-8DB3-DB0ECBF0F0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89800" y="41719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22494EB3-516B-498D-B98B-CCC3CC6FBD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89800" y="4514850"/>
            <a:ext cx="2463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2028: regional scale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EF8B01AD-1DBA-4B60-9BEF-C13F1F9570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F9C4428D-C7EF-4F40-8C5E-E6E11A9C67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3675D1DB-7A2E-44CE-9B31-8B1AD2037C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EN / 11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8DAFEB5F-0ECD-4846-BDD0-0EF2F4A81B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345985392"/>
      </p:ext>
    </p:extLst>
  </p:cSld>
</p:sld>
</file>

<file path=ppt/slides/slide1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33a600dd0984627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7DC8AD4-8AC2-43D7-BC49-4016C9BB04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63EDDFA-7FC1-40A3-AE8F-D3E4A96134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0A9F1C6-9824-4AD9-8A95-75DD20C652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047750"/>
            <a:ext cx="6572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INVESTMENT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D04F09A-F8FB-4E5C-BF4F-157145CAC5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447800"/>
            <a:ext cx="6572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Raising US$500K pre-seed to reach paid pilots and repeatable product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17EA3758-0E87-4779-A450-19E3AEDA6D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876550"/>
            <a:ext cx="6572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The round funds 18 months to turn AI and software services into proprietary products with initial customers, measurable use cases and a global commercial base.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26C655C-55FD-4B97-A574-2DA1DAD34E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15430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B2ACBBFC-6201-4775-8E52-D1293DB696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17049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C729093B-8959-4CAB-A190-9A955A654A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16859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40% product and engineering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A1D28621-4FD5-433F-9297-0D64397379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23431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38C651B2-8C75-4075-A203-54A5D08EFE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25050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7558DAED-5F5E-46E5-BA1E-60CA071743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24860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25% sales and pilots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DA25C77C-669B-4427-AB4F-5F08480782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31432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49CE0F9E-78ED-431C-B61F-B6620697B6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33051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4DEF2A49-CC3E-4C26-B0CB-A5CD82675A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32861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20% AI delivery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6B59A5D2-9685-4EA9-9831-1CF60F1DBD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39433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68F2B0BC-E7B5-49FB-9B48-622A4C7178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41052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8733929F-FA1B-4433-8A7F-E1A9813290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40862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15% ops and data room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A20A9943-D2A9-4601-B6F3-23EED78536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086350"/>
            <a:ext cx="58102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820">
              <a:alpha val="86667"/>
            </a:srgbClr>
          </a:solidFill>
          <a:ln xmlns:a="http://schemas.openxmlformats.org/drawingml/2006/main" w="9525">
            <a:solidFill>
              <a:srgbClr val="55E6FF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D046D99E-AD7F-41E9-9A93-3B52F356E5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5314950"/>
            <a:ext cx="52387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5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info@tecnotitan.com  |  www.tecnotitan.com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DC18FB88-E7E2-419E-AF94-23D95FF6BE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FDD631F2-BFDB-4ABF-B22C-A879979953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D90DE623-9D5C-4D6E-B600-A2066FABA0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EN / 12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913E3DC2-C34D-458B-87F3-EF037F731A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422302972"/>
      </p:ext>
    </p:extLst>
  </p:cSld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746b41b4e464638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3D03B7E4-E5E3-4A13-883E-BF07C54950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94AF5E8A-0CD6-4ED8-9A49-B1145A5270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B9D7EFC6-647B-4373-AD36-43A79ACF7C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104900"/>
            <a:ext cx="5715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WHY NOW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7F8772CB-EFFC-49BA-B16F-55B00FAF82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504950"/>
            <a:ext cx="571500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Companies need AI implementation, not more slideware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CCE7D68-8B74-43B7-BBC4-7987F78B04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933700"/>
            <a:ext cx="57150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AI adoption pressure is reaching companies that still run on manual workflows, scattered data and teams without internal capacity to build.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A86DAF6-347E-4648-B117-351E435520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629150"/>
            <a:ext cx="3187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1FA89310-0198-495D-A755-1E59417B91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48006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3D93FBC7-9B68-4CD1-B5B6-89979B84DF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5143500"/>
            <a:ext cx="2844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Clear operating pain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6050009-407C-495F-8CDC-1803B75704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49700" y="52197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59C10557-5E65-48CC-95A0-07B8FE6D14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83050" y="4629150"/>
            <a:ext cx="3187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712C5D3A-8031-4370-A9C4-F2CCABCD50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54500" y="48006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96DE90D6-22FB-41B0-8A4F-98C039A674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54500" y="5143500"/>
            <a:ext cx="2844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Rising AI demand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266339AE-2EB5-4EC8-8921-075B859E87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08850" y="52197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EAF3D855-191D-48E4-8262-FF6DA63989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42200" y="4629150"/>
            <a:ext cx="3187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A2BBDA0F-54BA-4C19-B20D-E911A3B8A7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13650" y="48006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1EC105D5-9056-488F-8B14-31AFB55E0D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13650" y="5143500"/>
            <a:ext cx="2844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Need for technical execution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FAF332A2-00CE-452F-95F7-5661C9A635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3CBC9ED5-6484-40DF-B8EB-23BE27CF90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2ABCB359-F213-44B6-A6D9-2F8457614E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EN / 02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40E7C854-48AF-417B-8B45-62248995FB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346012585"/>
      </p:ext>
    </p:extLst>
  </p:cSld>
</p:sld>
</file>

<file path=ppt/slides/slide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901f83834a740d6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0240CFEE-5DD8-44FB-AC96-FA7CC20025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21C9EB2F-B8B6-4E1D-A159-4C7B5F3CDF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7258EB07-EA1E-4214-B988-5F2EC27182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028700"/>
            <a:ext cx="5619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PROBLEM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8C6DED74-690C-4945-AE7C-5068452EA3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428750"/>
            <a:ext cx="56197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Technology transformation stalls when it lives in silos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571B83E1-E20D-4AC8-9B83-EC4366EB54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857500"/>
            <a:ext cx="56197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Many companies have manual workflows, underused data, pressure to implement AI and teams without a clear path from ideas to products.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9A961E3D-9618-4013-9932-17AEE0EFAF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1524000"/>
            <a:ext cx="3476625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55B8DFB-F934-49FE-B7F1-C53BB75610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62825" y="16859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9BE85123-A5FE-4B13-9DF0-3A0D20D269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58125" y="1666875"/>
            <a:ext cx="2600325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Repetitive work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73A41C4-23EF-4B9D-BEB9-1DB7F49850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2324100"/>
            <a:ext cx="3476625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2C7A6EB1-389D-4F65-91C0-E641469257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62825" y="24860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4C7B3603-AB98-4FE0-99D4-CC507FF29C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58125" y="2466975"/>
            <a:ext cx="2600325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Data without action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2C7560F9-ECE1-455E-BCAA-02DABB61B9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3124200"/>
            <a:ext cx="3476625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175E3211-9123-466B-89FC-812DBC2DBF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62825" y="32861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0912365E-AD65-49CD-BAB9-F9B2D9C864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58125" y="3267075"/>
            <a:ext cx="2600325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AI without adoption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5FFCB068-240E-4F9C-B7B5-0220233A2F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3924300"/>
            <a:ext cx="3476625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F08C354E-78C6-4DF1-AE53-B3ABFA6C68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62825" y="40862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1FC8DC78-3E03-496B-B321-D072232C5B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58125" y="4067175"/>
            <a:ext cx="2600325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Talent without playbooks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875C7FF1-C687-4249-9B94-8C092C1ACE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629150"/>
            <a:ext cx="34290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A8B7C7"/>
                </a:solidFill>
                <a:latin typeface="Aptos"/>
                <a:ea typeface="Aptos"/>
                <a:cs typeface="Aptos"/>
              </a:rPr>
              <a:t>Manual workflows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94FEDEB1-2334-4502-904A-97A142F9D9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895850"/>
            <a:ext cx="3429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5"/>
          </a:solidFill>
          <a:ln xmlns:a="http://schemas.openxmlformats.org/drawingml/2006/main" w="9525">
            <a:solidFill>
              <a:srgbClr val="193641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49E5CBEF-6A20-4A73-869F-75FB49CEDE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895850"/>
            <a:ext cx="24765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5E6FF"/>
          </a:solidFill>
          <a:ln xmlns:a="http://schemas.openxmlformats.org/drawingml/2006/main" w="0">
            <a:solidFill>
              <a:srgbClr val="55E6FF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E56D830B-5475-4791-8F97-A979F90382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162550"/>
            <a:ext cx="34290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A8B7C7"/>
                </a:solidFill>
                <a:latin typeface="Aptos"/>
                <a:ea typeface="Aptos"/>
                <a:cs typeface="Aptos"/>
              </a:rPr>
              <a:t>Data activation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D7DA1D8C-7900-4DFA-92A8-7A821FE5E0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429250"/>
            <a:ext cx="3429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5"/>
          </a:solidFill>
          <a:ln xmlns:a="http://schemas.openxmlformats.org/drawingml/2006/main" w="9525">
            <a:solidFill>
              <a:srgbClr val="193641"/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DD13DC2D-7593-44FD-9BCC-B05EC37F4C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429250"/>
            <a:ext cx="17145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1F5A0"/>
          </a:solidFill>
          <a:ln xmlns:a="http://schemas.openxmlformats.org/drawingml/2006/main" w="0">
            <a:solidFill>
              <a:srgbClr val="41F5A0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36EE1175-4670-4644-97A9-3F307EE03D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695950"/>
            <a:ext cx="34290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A8B7C7"/>
                </a:solidFill>
                <a:latin typeface="Aptos"/>
                <a:ea typeface="Aptos"/>
                <a:cs typeface="Aptos"/>
              </a:rPr>
              <a:t>AI adoption gap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CEFFB2DF-7BEC-43C2-820D-DFE5CFE657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962650"/>
            <a:ext cx="3429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5"/>
          </a:solidFill>
          <a:ln xmlns:a="http://schemas.openxmlformats.org/drawingml/2006/main" w="9525">
            <a:solidFill>
              <a:srgbClr val="193641"/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63B20B2F-0AA2-4189-A5D2-41AEB51DFD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962650"/>
            <a:ext cx="283845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CF6B"/>
          </a:solidFill>
          <a:ln xmlns:a="http://schemas.openxmlformats.org/drawingml/2006/main" w="0">
            <a:solidFill>
              <a:srgbClr val="FFCF6B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886E325E-CD53-472A-9BE0-D1B1ECF9DE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1458D380-F662-41BB-8FFF-D94306A56B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CE0215D9-EB9B-4FD2-8897-B051394823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EN / 03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F27050FF-D8BC-4517-984C-1C4DB47C9E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567156687"/>
      </p:ext>
    </p:extLst>
  </p:cSld>
</p:sld>
</file>

<file path=ppt/slides/slide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e5704b491d44731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73207E84-C720-4233-A057-6144CA8250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E332B07-AA1C-4856-B593-3F9ADEEFA0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56756EE1-88E5-4915-9DDF-509425C550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95350"/>
            <a:ext cx="6191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PLATFORM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D6F89AD-FF97-4D07-BBF9-E12E3B5ACC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95400"/>
            <a:ext cx="6191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 turns consulting into product, and product into platform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CBC6681-D792-40C2-AD4F-CE06924A4F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24150"/>
            <a:ext cx="6191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Every project feeds reusable modules, industry knowledge and capabilities that accelerate new solutions.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E7A1409B-9B98-468D-8942-F01875CD74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3790950"/>
            <a:ext cx="222408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40525231-8F13-4E2A-976D-DB4C707A03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39624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BEBC22C6-6749-4108-B184-E76FF16C92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4305300"/>
            <a:ext cx="188118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Diagnose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4D7C20E-756C-48C6-BAA3-CF474AD22C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76588" y="43815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CDA43F48-AE8D-46D1-B692-2080FD892F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09938" y="3790950"/>
            <a:ext cx="222408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C23174F6-E7C6-4E53-813C-F7E37298C4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81388" y="39624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8F6AEA8-46CD-4E39-A3DC-1856928A4A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81388" y="4305300"/>
            <a:ext cx="188118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Build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147C9CE-6801-4A19-BE57-6FA8EC7627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72125" y="43815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AE35B031-6BE5-497B-8794-99A09039B0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05475" y="3790950"/>
            <a:ext cx="222408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7CC3CC2F-DF22-4C2E-9B65-3CA49382DE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76925" y="39624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9EECC082-A760-4D0F-9051-6124B0F789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76925" y="4305300"/>
            <a:ext cx="188118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Productize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28DB01DB-AE2C-414B-A1C9-341948B793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67663" y="43815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96083053-5338-47AB-AB10-9295D73EC4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01013" y="3790950"/>
            <a:ext cx="222408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A5BFD60B-9476-4495-98A7-64DCF93035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72463" y="39624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57FB3FFF-0C6D-4555-B0F4-39B51818BB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72463" y="4305300"/>
            <a:ext cx="188118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Scale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DE93C1F5-F4A4-4B91-9DEC-4A8A5EE42F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00200" y="5276850"/>
            <a:ext cx="82867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Reusable IP, sector knowledge and operating playbooks compound across every project.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19A17028-10A6-4FC1-97AD-6E94BC9C58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EA84BD61-0908-4254-92EF-C361DF4D81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54BE6AE7-839A-455E-B8A5-80073BCDC1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EN / 04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BDCA33B3-A2E4-48D6-B19D-8DA62648D0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954342033"/>
      </p:ext>
    </p:extLst>
  </p:cSld>
</p:sld>
</file>

<file path=ppt/slides/slide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43bf31a521c405c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36CA018E-80AF-4FCC-AC7E-3BE5005607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E77C1E6-BF25-437C-86A1-BCC9112CA7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F98E735A-F756-4D7D-A23E-D7687D5062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38200"/>
            <a:ext cx="5810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PORTFOLIO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A8118E5-00CA-4F87-8963-D6755D0C7A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38250"/>
            <a:ext cx="5810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A product system for companies, talent and digital experiences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1535A882-8068-4748-9254-7019FB5EDF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667000"/>
            <a:ext cx="5810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The portfolio is designed to enter through urgent needs and expand into operations, learning and applied intelligence.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46616C03-9E8D-4FEE-AED3-E92BFBA708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6195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224610CA-405C-4F3E-BC7D-6F656B46CD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38290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Copiloto Pyme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81B02F2-65D8-46A9-8157-D20B4574E8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33850" y="36195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A41F6DF0-D2BB-4062-BE7C-D46423E4C5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05300" y="38290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Tecnotitan OS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80E572F8-6AEC-4863-B68A-1B88EAF13D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43800" y="36195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E6E44602-0CCB-49CA-8424-1C9CD0905D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38290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Life Copilot mobile app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0028340D-B005-45ED-9BB4-F2E740A714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5720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4F4729A-29CF-48AF-BA1B-DEEDE38A0B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47815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Tecnotitan Engine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13BDA8EF-CD45-4AB1-8A0C-7DD3E7D09C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33850" y="45720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895F607F-4EF6-478E-96ED-0E209D6967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05300" y="47815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Tecnotitan Academy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42BDC7FD-2EC5-4911-95E3-840FEDC177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43800" y="45720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77CD25E3-E732-4308-A9BC-DC3AAF4C36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47815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Tecnotitan AI Call Center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A891B1B9-D9F3-4F91-BFE1-5361FE6EE4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3CBB1D89-0040-4E11-8EBE-BC75D54A06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A1B8CD46-4D11-45C9-848D-340B01931A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EN / 05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1A534A17-BCC6-43A0-B772-E4284131F4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888790875"/>
      </p:ext>
    </p:extLst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75ecfa8b18f473d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41BF1439-6DE3-4B0B-B368-7CCBFEA84E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E3E778D-0D89-41A3-BAAF-E9C4D56C9A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F0DC5D9-FE7E-4338-BC54-716744FA58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933450"/>
            <a:ext cx="5810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SERVICES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B0426C67-3044-45CC-90EB-87712FC281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333500"/>
            <a:ext cx="5810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Consulting accelerates revenue and market learning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5EF96272-4C92-45A8-B460-54DF9E32C5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62250"/>
            <a:ext cx="5810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Services create trust, reveal real problems and convert implementations into repeatable assets.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E015673-C58A-4C1F-A6D1-8D7A8BFD36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3905250"/>
            <a:ext cx="220503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34B362B0-3832-42BA-A48E-CB029E042D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40767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DA896306-E41A-4236-9BCF-BC49CF44C5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4419600"/>
            <a:ext cx="186213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AI diagnosis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38000B07-3010-423F-8EEF-167C9E15FA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95638" y="44958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CB0E3E40-371B-45A9-BA46-09A65F78C8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28988" y="3905250"/>
            <a:ext cx="220503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F1C33950-1A6E-4CCB-ABFD-755E78447F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00438" y="40767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2766EFE9-10D6-4FE6-BED1-B41D35B13C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00438" y="4419600"/>
            <a:ext cx="186213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Technology roadmap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EEAD62C1-7F97-4DA3-9FF3-914CE5387A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72125" y="44958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6BD27B86-64C7-4F6F-A16E-414F1F4F5E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05475" y="3905250"/>
            <a:ext cx="220503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0B5D0781-2DAC-48D2-9ED0-161AC266EE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76925" y="40767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EC45B2BF-6A79-4D95-B873-ED1539E045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76925" y="4419600"/>
            <a:ext cx="186213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Implementation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2CAD6D17-C237-4998-A0DD-1C2D3B7F2E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48613" y="44958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A3BF9E2F-EB00-406C-A746-8B5383656B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81963" y="3905250"/>
            <a:ext cx="220503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DA6CF7E6-24B4-4912-BD36-76B6053388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53413" y="40767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850CD501-5597-4824-8A10-C13F9721A3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53413" y="4419600"/>
            <a:ext cx="186213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Adoption and training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6AB96BB8-9CD9-4517-87B5-785E93CFE6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5429250"/>
            <a:ext cx="79057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Services are the market-sensing engine that turns demand into product decisions.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1DE2094F-D708-4D33-8128-12EEFC5DC0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ACA1CCF5-F646-4A2F-917F-9CD08CFF57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ED21C6B7-51E3-4AAE-927F-9D0A630062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EN / 06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E3150EB0-A143-4265-BC1B-BCB31A27EC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2076787950"/>
      </p:ext>
    </p:extLst>
  </p:cSld>
</p:sld>
</file>

<file path=ppt/slides/slide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05215777ef24cfc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60DF1025-BE6C-436B-BFF1-3CEA82263D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AE44BAF6-0BED-4C03-BD87-1E7F1F3043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3156AADD-D3C9-46F6-BE5B-948DC1C62C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781050"/>
            <a:ext cx="6191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DIVISIONS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2971BD50-FD49-4E97-9F44-E1D11605A6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181100"/>
            <a:ext cx="6191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Five divisions share IP, data and talent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D7F85F82-D493-4945-9755-5B3082D941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609850"/>
            <a:ext cx="6191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Software, AI, video games, robotics and technology transformation operate as one architecture, not isolated businesses.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A753DC5-13E0-4F0D-B4E7-15F52828CC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14850" y="3371850"/>
            <a:ext cx="3143250" cy="876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51117">
              <a:alpha val="93333"/>
            </a:srgbClr>
          </a:solidFill>
          <a:ln xmlns:a="http://schemas.openxmlformats.org/drawingml/2006/main" w="19050">
            <a:solidFill>
              <a:srgbClr val="55E6FF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68828F50-308B-43C0-9325-7F23502BCB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53000" y="3581400"/>
            <a:ext cx="2266950" cy="514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80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TECNOTITAN</a:t>
            </a:r>
          </a:p>
          <a:p xmlns:a="http://schemas.openxmlformats.org/drawingml/2006/main">
            <a:pPr algn="ctr">
              <a:defRPr sz="180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80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CORE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6D2942EF-8E2A-4035-9C37-A667EAD8F5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71950" y="4457700"/>
            <a:ext cx="38481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Shared IP, data and reusable playbooks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B9132EB7-C878-47F9-AE0D-BC85835121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3377CFE8-3EE9-4095-A2B3-995F1CB6C0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Software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E4DBEBDD-B978-4FDA-8CEF-4D6A1D3E98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335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D035ED0F-06AF-4F12-95BF-3D9197FF65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C38C35FA-DC27-4F3E-9550-B370D9253B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289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Artificial intelligence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570C36B7-FCBD-414D-BA21-0293F2205E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052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5E9EF001-FBC3-43E6-9F20-3E3E1AC620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673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CED32322-DA4F-4C83-82E0-6D7A37DAE6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006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Video games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312B3A9C-5EC4-48D2-80F9-74137CA5D0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769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DCA9891E-8CA0-4F89-9B46-88BE599C39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13D82E6E-F2DD-43F6-A275-16F20032E6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723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Robotics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CB4B5024-92EE-44F7-9D6F-0AD612D9A5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C756E23A-943A-42EF-AD74-91CF47EE38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107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8511A26D-1F2C-4114-A3C2-2F98ED5380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440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Technology consulting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0853E2C0-8500-4E29-814E-65D49AED6A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03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3B7F7BD7-6F07-472F-BF6A-B9891B5868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43075" y="4762500"/>
            <a:ext cx="8686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9444D44B-B3D7-423D-9BFF-A83D38EF2C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3FEF940B-E4B7-40B5-8D3C-8F4EFE7169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44BC7DE4-98EB-4122-AC48-F3B14F0891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EN / 07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F542AB52-37E3-4435-A592-BCD7078E77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277645759"/>
      </p:ext>
    </p:extLst>
  </p:cSld>
</p:sld>
</file>

<file path=ppt/slides/slide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3f7292f46e9404b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0901D28F-2288-410B-9BEA-4AD2E26D9A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FF58CFD5-EE77-4813-AE8F-6D6F7AC743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B207EE0A-ABA7-4034-9C06-877F386CF2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76300"/>
            <a:ext cx="6000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MODEL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AC37B681-B19E-4B4A-90BD-2527427777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76350"/>
            <a:ext cx="60007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Service revenue today, scalable products tomorrow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175236C5-9F9A-4819-A172-D3B71DEA61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05100"/>
            <a:ext cx="60007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The model combines consulting, implementation, subscriptions, licensing, academy programs and future technology spin-offs.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B00F183-4D43-4AC1-B9CD-3101AFBF45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3829050"/>
            <a:ext cx="2252663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ED2F7DA7-3FD5-4CD2-AAE4-356F035E6C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40005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F7B7E0DC-DF83-49B8-A3AC-079D4BAABF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4343400"/>
            <a:ext cx="1909763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Services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5BEC0B8E-C304-423F-83E7-DDFAA11053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67063" y="44196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484D9729-5022-4E89-8850-BCAEC31F27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00413" y="3829050"/>
            <a:ext cx="2252663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60266161-6668-41AA-A7CA-F61103795A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71863" y="40005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6A4F3E4E-DE62-4336-A327-49865974E7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71863" y="4343400"/>
            <a:ext cx="1909763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SaaS and licensing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9ADBCA53-EFFA-4EC3-8453-4FE1690CD4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91175" y="44196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C01675B4-5EC1-42C9-AACA-29543A9E3E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24525" y="3829050"/>
            <a:ext cx="2252663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1D438CAC-BE4E-4919-BC8C-8295E06D3C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95975" y="40005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799534F6-5B66-4112-A16B-E86C2F4575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95975" y="4343400"/>
            <a:ext cx="1909763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Academy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7EB15F93-BAC7-4610-9EEB-5D25532830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15288" y="44196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110A8450-881D-4036-AF75-CAA9837CE2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48638" y="3829050"/>
            <a:ext cx="2252663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BEDEC75D-D3C2-4D41-9B36-2B5AD85C28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20088" y="40005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557F3544-A344-4067-BC7B-909D561827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20088" y="4343400"/>
            <a:ext cx="1909763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Ventures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E70893F0-4D61-42DF-9BF4-490F888700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19250" y="5391150"/>
            <a:ext cx="7905750" cy="438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Each layer can monetize independently while feeding data, references and reusable modules back into the platform.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C44A0C65-0832-4DAD-8B45-F249E99EAA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935F9FF0-E60E-4856-98CB-3A4C2B3025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801A6EE9-43A5-4129-B05C-BAFAC3396B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EN / 08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D5C7D495-B5CF-4D3F-A789-7C6A42F440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510101226"/>
      </p:ext>
    </p:extLst>
  </p:cSld>
</p:sld>
</file>

<file path=ppt/slides/slide9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f1e0d65d4b94773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6937A97-9362-47C8-B9DE-70FBC7463E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0FFED115-36C6-481F-800F-0C113317A6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97907F0D-03D9-4D0F-B6FF-76457C4072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76300"/>
            <a:ext cx="5715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GO-TO-MARKET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91718400-5C28-42EA-8888-0DC69A724B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76350"/>
            <a:ext cx="571500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Enter through operational pain, expand through platform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C455772-383D-4184-98E3-79340BEB9E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05100"/>
            <a:ext cx="57150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Tecnotitan can start with AI and software projects for companies, then expand with products that solve recurring use cases.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78CADD15-9BD5-44D4-BA28-1521531B25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1447800"/>
            <a:ext cx="3486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2B8D3FE1-1795-4F71-9379-B399C893A3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16097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FA5F9156-313B-44D2-B067-7C7F43E98F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1590675"/>
            <a:ext cx="26098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LatAm as base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CCFE97F5-6496-4049-A900-A14180454B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2247900"/>
            <a:ext cx="3486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82C32096-1EFD-49C8-98EE-0DD5135AAB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24098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4FA21D3-2B00-480D-806E-9AC7B528BD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2390775"/>
            <a:ext cx="26098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Mid-market and enterprise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A8FC7D15-384B-4529-BE9C-AF736BFAD2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3048000"/>
            <a:ext cx="3486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A23D0DBD-836E-4695-AB5C-658FF5338B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32099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27FECADB-9F27-41DE-A38D-CD594A1EF3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3190875"/>
            <a:ext cx="26098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Global partners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872B5D53-36E9-492D-864A-B334B1F32F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3848100"/>
            <a:ext cx="3486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68F83725-DBC8-4FE2-BD9A-D3CF43AAEA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40100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CA013E68-6CF1-495E-B4C5-F916D4DC5E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3990975"/>
            <a:ext cx="26098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Strategic investors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48274DCB-ACBB-4D0E-81C5-6A53FBAF3C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876800"/>
            <a:ext cx="22288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8C16B879-96E8-4F0E-A7A6-64873B31E5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50482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A4F3E0D0-20C0-40ED-BE72-72C1D56BCE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5391150"/>
            <a:ext cx="188595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Pilot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1EF6BEC5-E6FE-477F-8758-74CEFCD9D2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43250" y="54673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D73CFA00-3AEB-415F-AA75-47F941642B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76600" y="4876800"/>
            <a:ext cx="22288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070048FE-A16D-4668-A9A5-DE1E460F2B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48050" y="50482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2E3079F9-559B-45B9-AEA1-AEE6386AB6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48050" y="5391150"/>
            <a:ext cx="188595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Implementation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78C99E71-7C4E-4A95-ACB2-00FA9D580F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43550" y="54673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E4413004-60A0-468E-8504-91DD959B79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76900" y="4876800"/>
            <a:ext cx="22288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A9D39083-DD46-452B-A5AE-9659B44EFD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48350" y="50482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D30EA04D-8CDA-43CD-8A93-2A4C67BE2A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48350" y="5391150"/>
            <a:ext cx="188595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Product expansion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EA8C8C1C-0624-4173-90A9-15DFDEF4CF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43850" y="54673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9EF7FBC3-00DE-4536-ADC3-E9C3B376DB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77200" y="4876800"/>
            <a:ext cx="22288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A6B684B3-13AB-4C04-9194-E88C23BEDF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50482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4B505459-DC28-49C1-AFB0-3D36499DF4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5391150"/>
            <a:ext cx="188595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Strategic partner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D390B800-0E19-4E27-90AA-CCC15E58CC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87E6F8C0-5394-4969-B268-3BCBC444BA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F62F1026-EA18-4F03-9038-D6AE1010FC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EN / 09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1DDB8F72-1F8E-408A-8F71-0E621C5664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597864610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2026-06-06T04:26:15.0540000Z</dcterms:created>
  <dcterms:modified xsi:type="dcterms:W3CDTF">2026-06-06T04:26:15.0540000Z</dcterms:modified>
</coreProperties>
</file>