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f8e350da9cb448cf" /><Relationship Type="http://schemas.openxmlformats.org/officeDocument/2006/relationships/extended-properties" Target="/docProps/app.xml" Id="R3abdafdf9798497c" /><Relationship Type="http://schemas.openxmlformats.org/officeDocument/2006/relationships/officeDocument" Target="/ppt/presentation.xml" Id="R4c1bfdcb379c4f86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cbfd0ea3a4fc4554"/>
  </p:sldMasterIdLst>
  <p:notesMasterIdLst>
    <p:notesMasterId xmlns:r="http://schemas.openxmlformats.org/officeDocument/2006/relationships" r:id="R9be703abdfe047a0"/>
  </p:notesMasterIdLst>
  <p:sldIdLst>
    <p:sldId xmlns:r="http://schemas.openxmlformats.org/officeDocument/2006/relationships" id="256" r:id="Rb8534f7f2f424d67"/>
    <p:sldId xmlns:r="http://schemas.openxmlformats.org/officeDocument/2006/relationships" id="257" r:id="Refa6a34f0bbb4375"/>
    <p:sldId xmlns:r="http://schemas.openxmlformats.org/officeDocument/2006/relationships" id="258" r:id="R387e3874348f434a"/>
    <p:sldId xmlns:r="http://schemas.openxmlformats.org/officeDocument/2006/relationships" id="259" r:id="R824758f2af3a4a4b"/>
    <p:sldId xmlns:r="http://schemas.openxmlformats.org/officeDocument/2006/relationships" id="260" r:id="R2078f805c7174f22"/>
    <p:sldId xmlns:r="http://schemas.openxmlformats.org/officeDocument/2006/relationships" id="261" r:id="Rff537426730842e3"/>
    <p:sldId xmlns:r="http://schemas.openxmlformats.org/officeDocument/2006/relationships" id="262" r:id="Rcd98465c1344483c"/>
    <p:sldId xmlns:r="http://schemas.openxmlformats.org/officeDocument/2006/relationships" id="263" r:id="R7a290320399740b3"/>
    <p:sldId xmlns:r="http://schemas.openxmlformats.org/officeDocument/2006/relationships" id="264" r:id="Rdb995d36dc784cea"/>
    <p:sldId xmlns:r="http://schemas.openxmlformats.org/officeDocument/2006/relationships" id="265" r:id="R343f38ba7ede454a"/>
    <p:sldId xmlns:r="http://schemas.openxmlformats.org/officeDocument/2006/relationships" id="266" r:id="Rd795df4b84ce4899"/>
    <p:sldId xmlns:r="http://schemas.openxmlformats.org/officeDocument/2006/relationships" id="267" r:id="R7f6c50f1f2ef4e4c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f8e889ad79d45fe" /><Relationship Type="http://schemas.openxmlformats.org/officeDocument/2006/relationships/slideMaster" Target="/ppt/slideMasters/slideMaster1.xml" Id="Rcbfd0ea3a4fc4554" /><Relationship Type="http://schemas.openxmlformats.org/officeDocument/2006/relationships/notesMaster" Target="/ppt/notesMasters/notesMaster1.xml" Id="R9be703abdfe047a0" /><Relationship Type="http://schemas.openxmlformats.org/officeDocument/2006/relationships/presProps" Target="/ppt/presProps.xml" Id="R2f7a869bac814047" /><Relationship Type="http://schemas.openxmlformats.org/officeDocument/2006/relationships/viewProps" Target="/ppt/viewProps.xml" Id="R5e40c3cc9be04a53" /><Relationship Type="http://schemas.openxmlformats.org/officeDocument/2006/relationships/tableStyles" Target="/ppt/tableStyles.xml" Id="Rdc9aff6dd84347be" /><Relationship Type="http://schemas.openxmlformats.org/officeDocument/2006/relationships/slide" Target="/ppt/slides/slide1.xml" Id="Rb8534f7f2f424d67" /><Relationship Type="http://schemas.openxmlformats.org/officeDocument/2006/relationships/slide" Target="/ppt/slides/slide2.xml" Id="Refa6a34f0bbb4375" /><Relationship Type="http://schemas.openxmlformats.org/officeDocument/2006/relationships/slide" Target="/ppt/slides/slide3.xml" Id="R387e3874348f434a" /><Relationship Type="http://schemas.openxmlformats.org/officeDocument/2006/relationships/slide" Target="/ppt/slides/slide4.xml" Id="R824758f2af3a4a4b" /><Relationship Type="http://schemas.openxmlformats.org/officeDocument/2006/relationships/slide" Target="/ppt/slides/slide5.xml" Id="R2078f805c7174f22" /><Relationship Type="http://schemas.openxmlformats.org/officeDocument/2006/relationships/slide" Target="/ppt/slides/slide6.xml" Id="Rff537426730842e3" /><Relationship Type="http://schemas.openxmlformats.org/officeDocument/2006/relationships/slide" Target="/ppt/slides/slide7.xml" Id="Rcd98465c1344483c" /><Relationship Type="http://schemas.openxmlformats.org/officeDocument/2006/relationships/slide" Target="/ppt/slides/slide8.xml" Id="R7a290320399740b3" /><Relationship Type="http://schemas.openxmlformats.org/officeDocument/2006/relationships/slide" Target="/ppt/slides/slide9.xml" Id="Rdb995d36dc784cea" /><Relationship Type="http://schemas.openxmlformats.org/officeDocument/2006/relationships/slide" Target="/ppt/slides/slide10.xml" Id="R343f38ba7ede454a" /><Relationship Type="http://schemas.openxmlformats.org/officeDocument/2006/relationships/slide" Target="/ppt/slides/slide11.xml" Id="Rd795df4b84ce4899" /><Relationship Type="http://schemas.openxmlformats.org/officeDocument/2006/relationships/slide" Target="/ppt/slides/slide12.xml" Id="R7f6c50f1f2ef4e4c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9c22b5f999734a6f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82664999acbf44dd" /><Relationship Type="http://schemas.openxmlformats.org/officeDocument/2006/relationships/notesMaster" Target="/ppt/notesMasters/notesMaster1.xml" Id="R376e0d91c4924074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73a402b877694bcf" /><Relationship Type="http://schemas.openxmlformats.org/officeDocument/2006/relationships/notesMaster" Target="/ppt/notesMasters/notesMaster1.xml" Id="R2f9a8bf6c0e44220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d66a600208bb4941" /><Relationship Type="http://schemas.openxmlformats.org/officeDocument/2006/relationships/notesMaster" Target="/ppt/notesMasters/notesMaster1.xml" Id="R942e479110a64e2e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f38f63e16d734610" /><Relationship Type="http://schemas.openxmlformats.org/officeDocument/2006/relationships/notesMaster" Target="/ppt/notesMasters/notesMaster1.xml" Id="R1a48ae55d1b7450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f98a6b30e0744b0c" /><Relationship Type="http://schemas.openxmlformats.org/officeDocument/2006/relationships/notesMaster" Target="/ppt/notesMasters/notesMaster1.xml" Id="R57b61bc53d65440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ef42105ecaf94f46" /><Relationship Type="http://schemas.openxmlformats.org/officeDocument/2006/relationships/notesMaster" Target="/ppt/notesMasters/notesMaster1.xml" Id="R180fc2ad9928493f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866fbf6bd04c43ff" /><Relationship Type="http://schemas.openxmlformats.org/officeDocument/2006/relationships/notesMaster" Target="/ppt/notesMasters/notesMaster1.xml" Id="R0bc70cba891f4a89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ec1126cd7955406d" /><Relationship Type="http://schemas.openxmlformats.org/officeDocument/2006/relationships/notesMaster" Target="/ppt/notesMasters/notesMaster1.xml" Id="R65415be4695e43c0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58dbfaabefaf4485" /><Relationship Type="http://schemas.openxmlformats.org/officeDocument/2006/relationships/notesMaster" Target="/ppt/notesMasters/notesMaster1.xml" Id="Rc7a902d035294164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22491818e22a43fd" /><Relationship Type="http://schemas.openxmlformats.org/officeDocument/2006/relationships/notesMaster" Target="/ppt/notesMasters/notesMaster1.xml" Id="Rbe6de1931dd340d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a4bc9e988ebf4cb1" /><Relationship Type="http://schemas.openxmlformats.org/officeDocument/2006/relationships/notesMaster" Target="/ppt/notesMasters/notesMaster1.xml" Id="R7ac05c0a658e4bec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4cac1356110441c" /><Relationship Type="http://schemas.openxmlformats.org/officeDocument/2006/relationships/notesMaster" Target="/ppt/notesMasters/notesMaster1.xml" Id="R7eccaca8f4954d4b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e175bdc3502b497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17a28bf09d1a4f4f" /><Relationship Type="http://schemas.openxmlformats.org/officeDocument/2006/relationships/slideLayout" Target="/ppt/slideLayouts/slideLayout1.xml" Id="Rba62ee2aa8cb4307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ba62ee2aa8cb4307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91ed46e8a1a47c2" /><Relationship Type="http://schemas.openxmlformats.org/officeDocument/2006/relationships/image" Target="/ppt/media/image.jpeg" Id="Rc73f6ee656b94f15" /><Relationship Type="http://schemas.openxmlformats.org/officeDocument/2006/relationships/notesSlide" Target="/ppt/notesSlides/notesSlide1.xml" Id="R9cb60e4a1a5c44d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cfb775775d64897" /><Relationship Type="http://schemas.openxmlformats.org/officeDocument/2006/relationships/image" Target="/ppt/media/image10.jpeg" Id="Rbf9e0ceb4af14ff9" /><Relationship Type="http://schemas.openxmlformats.org/officeDocument/2006/relationships/notesSlide" Target="/ppt/notesSlides/notesSlide10.xml" Id="Rf76c5f937a744ea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7016917cb1d42db" /><Relationship Type="http://schemas.openxmlformats.org/officeDocument/2006/relationships/image" Target="/ppt/media/image11.jpeg" Id="Rfee28f8503d94783" /><Relationship Type="http://schemas.openxmlformats.org/officeDocument/2006/relationships/notesSlide" Target="/ppt/notesSlides/notesSlide11.xml" Id="R0ea0598625254f7f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d8772a1c9594e01" /><Relationship Type="http://schemas.openxmlformats.org/officeDocument/2006/relationships/image" Target="/ppt/media/image12.jpeg" Id="R5e06b80f533c4e47" /><Relationship Type="http://schemas.openxmlformats.org/officeDocument/2006/relationships/notesSlide" Target="/ppt/notesSlides/notesSlide12.xml" Id="Rd9b2f0acc6c1400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76a3661f2004e48" /><Relationship Type="http://schemas.openxmlformats.org/officeDocument/2006/relationships/image" Target="/ppt/media/image2.jpeg" Id="Re9fddb4c2e684dda" /><Relationship Type="http://schemas.openxmlformats.org/officeDocument/2006/relationships/notesSlide" Target="/ppt/notesSlides/notesSlide2.xml" Id="Rae26d5f19d6e49ff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ec905c1574842c1" /><Relationship Type="http://schemas.openxmlformats.org/officeDocument/2006/relationships/image" Target="/ppt/media/image3.jpeg" Id="Re5da587c0f964ba2" /><Relationship Type="http://schemas.openxmlformats.org/officeDocument/2006/relationships/notesSlide" Target="/ppt/notesSlides/notesSlide3.xml" Id="R39113aa094534a3a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92105c848dd4c0d" /><Relationship Type="http://schemas.openxmlformats.org/officeDocument/2006/relationships/image" Target="/ppt/media/image4.jpeg" Id="R5f94ae52d70f4978" /><Relationship Type="http://schemas.openxmlformats.org/officeDocument/2006/relationships/notesSlide" Target="/ppt/notesSlides/notesSlide4.xml" Id="Rb224ee320d7b4a60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660d6f1ab94bc9" /><Relationship Type="http://schemas.openxmlformats.org/officeDocument/2006/relationships/image" Target="/ppt/media/image5.jpeg" Id="Ra4461308fd894911" /><Relationship Type="http://schemas.openxmlformats.org/officeDocument/2006/relationships/notesSlide" Target="/ppt/notesSlides/notesSlide5.xml" Id="R5255b2c7592a4d6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7a13e6ac87f441f" /><Relationship Type="http://schemas.openxmlformats.org/officeDocument/2006/relationships/image" Target="/ppt/media/image6.jpeg" Id="Rd3db058a6a6947e9" /><Relationship Type="http://schemas.openxmlformats.org/officeDocument/2006/relationships/notesSlide" Target="/ppt/notesSlides/notesSlide6.xml" Id="Rca8556de0b1a4b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4edbbf63be54c63" /><Relationship Type="http://schemas.openxmlformats.org/officeDocument/2006/relationships/image" Target="/ppt/media/image7.jpeg" Id="R35a25116d60e46cf" /><Relationship Type="http://schemas.openxmlformats.org/officeDocument/2006/relationships/notesSlide" Target="/ppt/notesSlides/notesSlide7.xml" Id="R852ccf31444e4d6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f4806a0f9074e49" /><Relationship Type="http://schemas.openxmlformats.org/officeDocument/2006/relationships/image" Target="/ppt/media/image8.jpeg" Id="R92e0d8806320441c" /><Relationship Type="http://schemas.openxmlformats.org/officeDocument/2006/relationships/notesSlide" Target="/ppt/notesSlides/notesSlide8.xml" Id="R1687e666816e4fe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82b6a40d7e44e1f" /><Relationship Type="http://schemas.openxmlformats.org/officeDocument/2006/relationships/image" Target="/ppt/media/image9.jpeg" Id="Rb599d61e97744856" /><Relationship Type="http://schemas.openxmlformats.org/officeDocument/2006/relationships/notesSlide" Target="/ppt/notesSlides/notesSlide9.xml" Id="R266fd36417514a03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73f6ee656b94f15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C0E72BE-8375-445C-BB29-276AD4C0E7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14E776B-63A7-40B4-8A73-6269F7117B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283F6C1-9CC0-45F6-9B9A-CF2D51F820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4953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TECNOTITAN CORPORATE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82DB8AB-A1EE-4569-AECC-3D8C632F9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905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70F4B13-C5B0-4AD8-BC86-83E72C58BF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114550"/>
            <a:ext cx="2000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632BD38-02A0-452A-9974-02D60E4F5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33650"/>
            <a:ext cx="6572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Tecnología aplicada para empresas que necesitan construir el futuro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EB0AD97-371A-431C-859B-108F0C659C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57625"/>
            <a:ext cx="619125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Software, inteligencia artificial, videojuegos, robótica y consultoría de transformación tecnológica desde Colombia para mercados globales.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1E84003-93D7-43DA-B066-A9D5DF6BC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2571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EB87D39-454C-4B01-B2DC-9859EC2286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00650"/>
            <a:ext cx="22669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David Arias Giraldo, CEO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9842557-3D64-48A1-B678-E3069A2D01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5095875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36639D3-ABB7-48B5-9EA7-2BB45AB475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00650"/>
            <a:ext cx="2076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Investor Deck / 2026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5CA8E2B-57DE-48CC-BAA7-B2DE510E42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AADE6F6-E056-4D6E-8207-14311EA5A9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0A446DC-68FE-4017-A5AC-59E9EFB39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US$500K pre-seed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06D9108-8027-4A36-809B-266E2D5BC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9DD9B94-1952-45DA-85CF-D955DA318C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2C55C0E-2BFE-48D8-9D6A-1AD85977FC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18 meses de runway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383A52C-B3D5-4E67-92BC-92598898C9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C4F9820-00A0-4E46-9373-F54E86314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1220BA1-4F35-47FE-AFD5-834DB74C44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6 líneas de producto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1A292F4-A7D5-4B6C-9F9F-5BAF8D7C2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4CED479-6B1C-49F4-B52D-7C5D3C904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FF46392-0594-462F-90D4-EB65F5F038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5DA3FB6-EA22-4F81-BAC1-4D47B15AAF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110873583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f9e0ceb4af14ff9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C73E240-D39F-4A2E-8480-EF388B975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A0DCE26-BA2D-443A-A4F8-ED83C72F46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54A1421-1D7A-4C54-B705-DCA735FE5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096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EQUIPO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01135EC-AD41-4DA2-870D-96CEFE8FF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096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Equipo fundador lean con foco en ejecución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B881740-C0CE-4C1C-8643-41D8F7F3A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096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David Arias Giraldo lidera la visión como CEO. Hoy la compañía cuenta con una consultora de tiempo completo y dos programadores.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867759A-6616-40E1-8FEA-B6830C0338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FBC8F4B-F5BE-4F7D-8EED-A02E185C96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CEO fundador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AD63AD2-B22F-43C0-A3CC-39A899A6E1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81363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95D579B-784A-48F1-949B-7D8298C718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52813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Consultoría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C71A293-D2F0-4A26-A13A-D2A5D72F9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5A495C9-811D-4314-BDF8-4695ECF614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0275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Ingeniería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BA0CC82-BBE0-4A8C-ABC3-1DFE228C83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6288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1709780-B9CC-4A59-90FE-9DB5A04446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67738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Próximas contrataciones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E0014A6-AF56-487D-A795-4A155CE23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410200"/>
            <a:ext cx="9334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Hiring priorities: product engineering, AI delivery, sales development and investor relations.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1113D6A-818E-433E-AA26-8C4182F3E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B986414-9951-49C3-A502-657917FB0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411A510-5E20-47B5-BCE7-2A61876280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BE64300-BC10-4E10-823F-D2ABA5F4D9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562834447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e28f8503d94783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35B77F8-8AA4-48D2-BE5E-C93786F462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E1954C3-3380-4604-A761-DF17BC7BF7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C5F2802-BF13-4D38-BA9C-2DD4755908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90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ROADMAP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01801F3-51B6-4919-A438-18574A094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9055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De validación a plataforma tecnológica regional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E2E880E-4763-4675-89AF-A06B90C071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90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La ruta prioriza casos reales, productos propios, automatización interna y expansión comercial con foco investor-ready.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BAF8FA5-D47B-4E2D-84F9-D53416623C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C6B53DD-2A95-4607-B5D1-81BBD1E15B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5A74631-C82E-4B06-B03A-324079D1A1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2026: casos y MVPs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FA4A273-4C34-4751-AAC7-EE5B3BA26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685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FB9A8E7-49CF-438E-8088-4F816B6D8E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020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1CA1D84-E921-41E3-813A-E4DEFA4B7E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39AA40F-E714-45C7-883B-B0BFF19E2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2027: producto e IP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E30897D-9E91-48CA-B6E4-9D18A5AFD5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500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31294BF-EBB5-470E-909E-4EC975257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183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94C6949-56F6-4972-B044-CF33212D4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12FFAA4-38BC-4851-8C92-4FD9993456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2028: escala regional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271F56E-9299-420E-85E4-A68FB30EC8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AFDFEAE-AFF6-4EE0-B716-8A88590D07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5C32F4A-1555-4B2A-A69C-45157841E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11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FBAC45A-6352-4444-8974-F57068054D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01226167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e06b80f533c4e47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80D051C-55FE-40E5-AD05-7259C1C82A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07E7403-B043-4F02-906C-D848FBB80E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3BE9367-BA77-4BA9-8D49-7892BBACD8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47750"/>
            <a:ext cx="6572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INVERSIÓN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4436EEC-5562-42A2-B55F-85BAF1530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47800"/>
            <a:ext cx="6572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Levantamos US$500K pre-seed para llegar a pilotos pagados y producto repetible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788B4D4-AC2A-49D0-B800-F59ACC50B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6572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La ronda financia 18 meses para convertir servicios de IA y software en productos propios con clientes iniciales, casos de uso medibles y base comercial global.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74E7754-EAEC-41D2-A9D0-FFBCB1111F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5430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7E50453-E928-4046-BA0E-3B2341888C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7049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903A193-3F68-4E1A-B7F6-50E057D33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6859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40% producto e ingeniería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A6B0724-6918-4394-AD45-A11C9F14E5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D3283AF-FE80-4F18-B7A9-A4B06555F5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0E91AD2-0586-4466-8976-32882FE3ED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25% ventas y pilotos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CE65883-E250-46D4-97AC-4817F8C51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3BE3B8F-D8BF-465F-B27A-160EAADF4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A10885B-95EC-4D65-9285-B93CEEDAE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20% delivery de IA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B91F8B0-9C08-4564-95E2-6098F9EB64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D713BBA-1138-421C-B8ED-FDFD2F0AC0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16F7936-E734-4621-B7FA-AF0C78E3C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15% operaciones y data room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71DEA64-62D6-43C4-8212-FAAC08E0F6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86350"/>
            <a:ext cx="58102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6667"/>
            </a:srgbClr>
          </a:solidFill>
          <a:ln xmlns:a="http://schemas.openxmlformats.org/drawingml/2006/main" w="9525">
            <a:solidFill>
              <a:srgbClr val="55E6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7304186-B06A-48FF-ABF3-A276750A57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314950"/>
            <a:ext cx="5238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info@tecnotitan.com  |  www.tecnotitan.com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213E8FE-2DC2-4E1A-B157-5DE99D4AB6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3FE0937-219B-490E-BA31-56088024F9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31EACF8-2374-4DAF-8389-444994CE6B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12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0E322D5-21AE-47B6-A7A8-5412BB87A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204997082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fddb4c2e684dda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279F719-3660-4E89-A60E-3DA783DAE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FA62551-5962-4862-BB14-A749A94D13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9EAADB8-6A70-4A6D-BF13-9AC3E60A7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049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POR QUÉ AHORA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B243F75-1DCB-4552-B054-54E225AF00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5049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Las empresas necesitan implementar IA, no comprar más presentaciones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2596174-5E9A-4387-8796-F4AE1B929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337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La presión por adoptar IA está llegando a empresas que todavía operan con procesos manuales, datos dispersos y equipos sin capacidad interna para construir.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4BAA7D7-4C87-4A91-BCB7-EB04B0CFCC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C6CEEC2-C324-4CDB-BFFB-3EE0F762C7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E61EC0F-1EED-4C18-BE35-6AB62A47A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Dolor operativo claro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36407C9-FDC8-4B6C-B97D-A32AEC1A2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970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E8C57AF-71B0-48BA-9E9D-6663B3C925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305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85FB4BB-2FA5-4CDE-9823-9DAEB41946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27ADDC5-6BE9-4DD5-AA52-63A22C3E63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Demanda creciente por IA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A24E860-B99C-4AF4-817C-89E835C357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0885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6F431FB-85EE-47FF-90A4-D1C7A1B6FC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22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FD9C2BA-B822-48DA-8E4A-DFDAF8E0BB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873B7CD-2729-4581-B35B-9C8E98E03A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Necesidad de ejecución técnica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C504C50-6A5A-4DB1-9A1C-6EE2451E2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9B19066-86F0-40AD-80E3-7F2B09570E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1C3ABFF-6C75-4C75-9097-C27E63D6E4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603F8D4-C2C3-4976-A8B5-264C67F5C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40562906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5da587c0f964ba2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0AAD390-093E-4D91-BCB6-D1381E31E8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25DC291-333E-4711-9D4C-780AA2144D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29F260D-53B1-4308-81AA-B2E9264F25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28700"/>
            <a:ext cx="561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PROBLEMA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21A84C0-47A4-4803-A418-221AA1821B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28750"/>
            <a:ext cx="5619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La transformación tecnológica se queda corta cuando vive en silos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76310BB-8DA9-4FF2-8419-F4710DB33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57500"/>
            <a:ext cx="5619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Muchas compañías tienen procesos manuales, datos subutilizados, presión por implementar IA y equipos sin una ruta clara para convertir ideas en productos.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F3B9D64-5490-4597-B2E2-B0BAD82618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5240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87FE089-5B63-4679-BF22-64DE6BC9F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1685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53DA467-4933-4119-BB15-5692EDDC11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16668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Procesos repetitivos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215FB39-3BFE-40D5-8A1B-60E83C23D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3241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77D5DF5-C7A2-4615-ABBD-C2343DD75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2486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73267CC-5F83-4D6A-BB16-845793067C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24669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Datos sin acción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6397B6A-5F77-45CF-B933-E3375781B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1242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5C4C626-82BC-4249-BAF9-3E5F3557D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32861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F71F858-4789-4530-809F-99A0CF299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32670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IA sin adopción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D07885A-899B-4749-91FA-B81E84423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9243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5A9A07A-D494-4499-B24C-F9BB1796C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40862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B84F31B-E0E3-4604-AFE4-566A0550E0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40671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Talento sin playbooks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EC11CB7-E276-4F38-9923-89C39BB8A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Manual workflows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676BCD4-3C75-4107-894A-1BDB80D8F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5241654-2DF9-4161-A2D1-72C3BA402E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18C3B80-1748-4BFC-9F96-B2CBB2FD0F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625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Data activation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2C0C1BB-6C25-49FF-93FA-7CB7FC83A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DB16230-CC85-4B70-96B9-DF3D19AD1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1714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1F5A0"/>
          </a:solidFill>
          <a:ln xmlns:a="http://schemas.openxmlformats.org/drawingml/2006/main" w="0">
            <a:solidFill>
              <a:srgbClr val="41F5A0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575583D9-86E7-4841-9035-FAC785520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959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gap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43EF72E-E836-48DB-AB36-B5C09E96DA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2B4BB25-9F94-4B79-A2DC-5A3E238F5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28384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F6B"/>
          </a:solidFill>
          <a:ln xmlns:a="http://schemas.openxmlformats.org/drawingml/2006/main" w="0">
            <a:solidFill>
              <a:srgbClr val="FFCF6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8B50617-7335-4728-A192-0410C0F901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E770998A-4A68-4FE2-9A30-ABDDABDD3C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528D7769-BE83-4D77-9F96-7260C4EFD0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03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45EF7BE-C869-4104-A916-7D346576E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139772314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f94ae52d70f4978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1C96B25-DEC3-47E3-8C4E-17948CD95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28A2CED-BAE8-42B9-A7C2-B627D4E5E8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BDC9CC8-1AC5-4004-9DDD-8D90D9591F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PLATAFORMA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84BB657-C345-4D89-8264-6C5CB8BDFB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 convierte consultoría en producto, y producto en plataforma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7372C67-214E-4499-84E6-D7CBBCC0A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Cada proyecto alimenta módulos reutilizables, conocimiento sectorial y capacidades que aceleran nuevas soluciones.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C32FFEB-108A-4902-87CC-049C2663CE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F7F67A9-DB02-4BE3-B2AE-75072763E2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158CC02-3A2A-44DB-AE97-CBF2AE4C0E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Diagnosticar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4950B45-3E2B-44BA-BA19-6A82447FF4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6588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CE604A3-3D75-48EE-AC57-06DB5D6E9A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9938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BCE736F-A854-4F87-A54D-A49DA1429D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1C978D5-803E-43AF-A6AC-75BF021CB3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Construir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6EA5C46-6D14-42D5-8C54-107C88557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AF97706-203F-46C7-B459-A5D39275E9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0C49496-B9EC-4618-A918-F552DABFFA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C269742-F043-44CD-AFA3-CE6A4B165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Productizar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646C7FF-A5FC-418F-94F7-ABB2E37C66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7663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D528916-87A4-42BB-80DE-2D644D95F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01013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6A7A196-12D0-4F85-B199-272824CA0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421BE09-51AA-4232-BB78-CECE597AF4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Escalar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87B2EDE-2B1A-426D-9F5B-CB3B03BEBA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276850"/>
            <a:ext cx="828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Reusable IP, sector knowledge and operating playbooks compound across every project.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F1E7AB6-E731-4236-B21A-E3A8FB734A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B255421-571D-429E-8175-290A7DFBE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8FDD28F-1AC5-4E0A-955E-24CBA32F5F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BD4AD56B-1DDA-4A2C-9879-7CBD348FF2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550167767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4461308fd894911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A538D03-796F-494E-9DFC-A101DC2028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57406F1-666F-4AEF-821E-152C27B79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D85BFB2-D544-492C-ABB1-097D87BCE1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3820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PORTAFOLIO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64F4FEA-A564-41A8-B50E-32D5D1FE29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3825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Un sistema de productos para empresas, talento y experiencias digitales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DFF4110-CF70-458E-9CEE-45D83627E8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6700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El portafolio se diseña para entrar por necesidades urgentes y expandirse hacia operación, aprendizaje e inteligencia aplicada.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85A5450-229B-4F38-8278-B6F7E49CF7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54A1D09-0E81-4461-8649-4F40619BC8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Copiloto Pyme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DB99DBA-4A41-42E1-83A0-6C434AA241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D4DE990-5633-42E9-B24D-1903FA41AA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OS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AD74B30-3039-4FE1-B343-E5992F375E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10F79C4-4AB7-4166-9764-AA5F1EA854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Life Copilot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DEFCAA8-FD15-4349-9711-CCEEF914A1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01BB72B-C413-475B-8588-95FC16DFFB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Engine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123AE9A-981E-4B5A-AED0-BFBFA24D0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4729867-A698-48FB-8244-10AEDD535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Academia 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34FC2BE-616B-4826-90D2-CE83A312D8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89B233E-FB9B-4005-AB10-A1CE48A7DB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Call Center AI 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F62F4A6-CCE1-4DCD-8878-BCC99F5A4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B5F69AE-F751-4CF7-B27B-C95915A486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BF4A642-10A1-4F75-91CE-A28614F31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60165CA-8FC8-48AF-91D5-6E5E1875F9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9275816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3db058a6a6947e9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354B584-93C6-414F-B180-069054DC08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1233DB5-336D-4FA1-83BF-D5EDBC787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35089B3-55F6-45F4-83F8-CC9F2DDBB2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93345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SERVICIOS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4D9299B-3253-43C5-8C6F-DF7F7A5FEB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La consultoría acelera ingresos y aprendizaje de mercado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F7CB305-FC29-4A38-B005-23F50FE09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Los servicios generan confianza, descubren problemas reales y convierten implementaciones en activos repetibles.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A7148FD-54D1-4004-B0C4-D0139CC64D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DA7620B-9137-468F-8423-573D9FA75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98A34FD-22A5-454E-B0B8-CE8DF3E3A4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Diagnóstico de IA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3EF7C1C-1EBE-47BE-B78B-04AC4EF82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5638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28499A1-2526-499F-B0AD-46F78418A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8988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29A43B8-61B4-42C4-8810-F1379F2154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680FE53-9B41-49EF-AC8F-CECC2F958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Roadmap tecnológico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C2F6814-F96D-4B24-85B6-02CEA3352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A613F55-2BCF-4E21-BF3A-C24093396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4140F83-6048-4F39-B30E-3C8D1FFBA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C88417C-79D7-4F33-A95C-1AA936470C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Implementación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01A5D20-4E1E-44E9-91CA-AD568166F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8613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5F2EF3B-AE66-465F-90A3-384D192675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1963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4CC02B3-D9CC-42A1-A452-A3306AB0B3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5D69A2A-E778-4060-9BFD-64BDDDA312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Adopción y capacitación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8862FFB2-3863-44F8-81F4-AA826B62A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292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are the market-sensing engine that turns demand into product decisions.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9B4B03C-75A9-4128-92BE-EFC86E27C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C4AB8AE-FB34-4670-9FEB-499C2E955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80BAFF6-2EEE-408B-93B6-0593E881F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06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C72864C-34C6-4CC5-A263-5A037B4CB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74640059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5a25116d60e46cf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1CFCC10-5846-4542-B7F9-DBB0913E1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B4428E1-1182-4757-A252-8FE2A1EB7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60D6215-4816-4EB9-9DED-18D4E63959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DIVISIONES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9682BC7-601B-41FF-8E24-890CED20DE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811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Cinco divisiones comparten IP, datos y talento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48BDABA-6311-4E27-A134-EBCB047681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098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Software, IA, videojuegos, robótica y transformación tecnológica funcionan como una arquitectura común, no como negocios aislados.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76B5156-8767-4088-9ABE-ACB7B0D496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71850"/>
            <a:ext cx="31432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1117">
              <a:alpha val="93333"/>
            </a:srgbClr>
          </a:solidFill>
          <a:ln xmlns:a="http://schemas.openxmlformats.org/drawingml/2006/main" w="19050">
            <a:solidFill>
              <a:srgbClr val="55E6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2566836-1DBD-4CCC-A9BD-65B306218C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81400"/>
            <a:ext cx="22669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</a:t>
            </a:r>
          </a:p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CORE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7954CB5-628E-45A4-976A-3AC3B6BAAA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4457700"/>
            <a:ext cx="3848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Shared IP, data and reusable playbooks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B52083C-E00F-4904-B519-57FB57856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161BB34-7CAC-494A-8291-6E0067D991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Software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386E379-2DE0-42C7-810C-8D97D962AB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9FD4520-A212-4AED-9C82-A948B50CDE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7B3DC2B-A67D-4AD1-8C5E-63830A831B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Inteligencia artificial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C58476B-9345-4B1E-880F-159AF115C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A343DA8-B187-4C19-B711-DA17B45EB7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2CFC235-60D7-4D29-9924-1BA504313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Videojuegos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7BB642B-8BC1-42D2-92C3-C707C125E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98FF1CE-B290-4AFC-9087-A29A52050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26361A7-C71C-4F61-9423-018D00AD4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Robótica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D7730AE-C656-4B57-80A8-72739EE985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DA24446-845A-43D5-A349-780CBE6881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DD65134-3AE9-42A8-B2A8-954423228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Consultoría tecnológica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862DBC6-4B2F-45D0-BE3E-8D5FEE64C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DF3BCE4-7741-435F-B9B6-8698362B80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43075" y="4762500"/>
            <a:ext cx="868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13BEE18-E7CD-496A-B62B-E146FB8C08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877DFF0-35BC-4F81-AAAF-44CE4B9A02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CC155FC3-1FB8-4FFE-8048-A0FA9F5507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07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DAB5650-7F58-42E9-A880-63C566208F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020638842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e0d8806320441c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39EEB43-95DF-4FF1-9403-8BA2D729B9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6BD6C19-4A8C-41A3-A932-FE6E14026D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CC22EFB-12A2-4F59-999B-8B2A3FF1F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600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MODELO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E92DAEE-478A-4CFB-B30A-ABDEE6E608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6000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Ingresos por servicios hoy, productos escalables mañana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AA62E31-A20D-4A46-AA48-F602122755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6000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El modelo combina consultoría, implementación, suscripciones, licenciamiento, academia y futuros spin-offs tecnológicos.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A1194C6-6DEF-4FE4-9FD4-CE65CA02CB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103BEF2-3AF8-44A0-8FA6-4D96FFE625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BB2AE13-E924-4CD8-8E24-992260738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Servicios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FE62475-B380-4550-A741-AE8A2E02D3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7063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03797F9-4CF4-47E7-BA5A-BD6A0194A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0413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15DC7FB-D452-4CA0-894C-3E0136517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9B44A44-7054-4873-84E2-04FE1061A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SaaS y licencias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8CC9438-8669-4EE1-888A-B68F15AD3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91175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41B343F-BFA5-4305-AE9B-E6A311F10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24525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3298F96-D35B-4BB9-9403-13C5B2D504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0B60403-6625-4627-B7D3-271528E42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Academia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BD05FA8-CE46-4093-A337-144253F85C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15288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5152D6C-285C-4D74-8E72-F00F028923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8638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C7D7003-C10E-487D-B7E5-7E6314626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5172756-2908-488E-B594-CBEC44D6E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Ventures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CA0A31B-AC2C-4144-8530-5D8277D06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391150"/>
            <a:ext cx="7905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Each layer can monetize independently while feeding data, references and reusable modules back into the platform.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89B1C7F-760D-4B2C-95B3-05DBD6F14E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8F0C9112-CD8A-4B6F-BA61-190BE0A9CB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DBEEB14-361D-46B0-9C2D-AFFED2F508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08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7FAEA83-5D0E-47CE-8AA2-DBB410CF9A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471309761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599d61e97744856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B3BA06C-9094-4BA6-88D1-2780BB415E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3627F94-C022-4EBA-B337-E9CAB0C43F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71E86DE-9405-4894-8F6C-2254664CB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GO-TO-MARKET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5E3B2C1-F98F-4AB4-A9DA-4137523177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Entrar con dolor operativo, expandir con plataforma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80EA774-9CC0-4B0C-AB80-DB59F2B407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Tecnotitan puede iniciar con proyectos de IA y software para empresas, y expandirse con productos que resuelven casos recurrentes.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B2BE006-E781-4161-976C-9FA0C4989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14478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08A526D-8318-42EF-A740-FCE412B971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16097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61E18F6-501E-4BB8-9ECF-1B20C43FB4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15906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LatAm como base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F7908A7-B477-48AC-AB3C-9341AABA1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2479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FA63366-F28C-4ED2-BF8C-5982F303A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2409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B04749E-8A8A-4942-B199-79FAE192EB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3907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Empresas medianas y corporativas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F39FA34-E781-41B6-934E-6B3277F5D0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0480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8A5933D-D158-4078-8DFC-07E3953124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209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26CFBD9-853F-4156-8A6E-AAA93591AF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Partners globales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F5EBBB9-0357-46B0-A75C-A1D0AC34E0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8481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89BFEFF-9587-43E7-A96C-2228AF9150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010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2DAA23F-5CF5-424D-9C7A-2A072C8D8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909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Inversionistas estratégicos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0693556-ECBB-4BD0-9E62-FED27A7A1F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90CB639-D63D-4611-A9E8-8CBD453A97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31DAF7E-6D22-4860-BF13-10A3D46C7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Pilot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CFC8ABE-9635-442F-BA64-7382CC998C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12143F8-4E71-4986-9EB2-4A1141B09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1F90928-27E8-4403-BA47-1A59FA4373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08768FB-BECF-4A06-A902-98A2F7D6BB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3CFFFED4-CC86-42A8-B9D3-E7339D043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8F1AC5E-D876-4FB4-99C7-4D5F79A19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769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B284E77-5631-4809-ADC7-2B4689D80C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19366A6-0951-409D-8DFB-B90302EF40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 expansion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26D2D8DE-2DF2-4C65-8453-12F510C228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CDCD253D-953F-42CB-9962-A653893DFE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3993C273-5C82-4B2A-9B3E-6772EB2831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D5914335-73D0-45D4-A327-5FABFF4C06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partner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5D096CBA-8E08-47D2-8ED1-780D4BFDC7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07B9CC1F-4093-4670-A26D-9291B1BC9A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F69E606A-8B33-4A32-ACF0-CA4008862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ES / 09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0287B654-FA89-4FC0-BA6A-CC1F383C0C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905198644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2026-06-06T04:26:00.7180000Z</dcterms:created>
  <dcterms:modified xsi:type="dcterms:W3CDTF">2026-06-06T04:26:00.7180000Z</dcterms:modified>
</coreProperties>
</file>