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596f2dfd0187422f" /><Relationship Type="http://schemas.openxmlformats.org/officeDocument/2006/relationships/extended-properties" Target="/docProps/app.xml" Id="Rbb96751327ac4905" /><Relationship Type="http://schemas.openxmlformats.org/officeDocument/2006/relationships/officeDocument" Target="/ppt/presentation.xml" Id="R877d4a3b18704a89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d55cb760dbc648e2"/>
  </p:sldMasterIdLst>
  <p:notesMasterIdLst>
    <p:notesMasterId xmlns:r="http://schemas.openxmlformats.org/officeDocument/2006/relationships" r:id="R06d9b5dfcba841d7"/>
  </p:notesMasterIdLst>
  <p:sldIdLst>
    <p:sldId xmlns:r="http://schemas.openxmlformats.org/officeDocument/2006/relationships" id="256" r:id="R8ca45c87208c4b97"/>
    <p:sldId xmlns:r="http://schemas.openxmlformats.org/officeDocument/2006/relationships" id="257" r:id="R2cb61d20a59f4585"/>
    <p:sldId xmlns:r="http://schemas.openxmlformats.org/officeDocument/2006/relationships" id="258" r:id="R353a6b1fd01e4d4f"/>
    <p:sldId xmlns:r="http://schemas.openxmlformats.org/officeDocument/2006/relationships" id="259" r:id="R99032bf259c94174"/>
    <p:sldId xmlns:r="http://schemas.openxmlformats.org/officeDocument/2006/relationships" id="260" r:id="R14462e888d384874"/>
    <p:sldId xmlns:r="http://schemas.openxmlformats.org/officeDocument/2006/relationships" id="261" r:id="Rfd5da74e74034fb2"/>
    <p:sldId xmlns:r="http://schemas.openxmlformats.org/officeDocument/2006/relationships" id="262" r:id="R8cb05c207eff461d"/>
    <p:sldId xmlns:r="http://schemas.openxmlformats.org/officeDocument/2006/relationships" id="263" r:id="R11df38101f424c1f"/>
    <p:sldId xmlns:r="http://schemas.openxmlformats.org/officeDocument/2006/relationships" id="264" r:id="Rdc7183521a1847e0"/>
    <p:sldId xmlns:r="http://schemas.openxmlformats.org/officeDocument/2006/relationships" id="265" r:id="R27efa41464f847a0"/>
    <p:sldId xmlns:r="http://schemas.openxmlformats.org/officeDocument/2006/relationships" id="266" r:id="Rf2ebf3e966314051"/>
    <p:sldId xmlns:r="http://schemas.openxmlformats.org/officeDocument/2006/relationships" id="267" r:id="Raebf7905227c4ed0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16e8f9b584ad4c4d" /><Relationship Type="http://schemas.openxmlformats.org/officeDocument/2006/relationships/slideMaster" Target="/ppt/slideMasters/slideMaster1.xml" Id="Rd55cb760dbc648e2" /><Relationship Type="http://schemas.openxmlformats.org/officeDocument/2006/relationships/notesMaster" Target="/ppt/notesMasters/notesMaster1.xml" Id="R06d9b5dfcba841d7" /><Relationship Type="http://schemas.openxmlformats.org/officeDocument/2006/relationships/presProps" Target="/ppt/presProps.xml" Id="Rf0fb86b4984c43aa" /><Relationship Type="http://schemas.openxmlformats.org/officeDocument/2006/relationships/viewProps" Target="/ppt/viewProps.xml" Id="R708ae5cff88b41da" /><Relationship Type="http://schemas.openxmlformats.org/officeDocument/2006/relationships/tableStyles" Target="/ppt/tableStyles.xml" Id="Re3a9cd0d6fbb4a43" /><Relationship Type="http://schemas.openxmlformats.org/officeDocument/2006/relationships/slide" Target="/ppt/slides/slide1.xml" Id="R8ca45c87208c4b97" /><Relationship Type="http://schemas.openxmlformats.org/officeDocument/2006/relationships/slide" Target="/ppt/slides/slide2.xml" Id="R2cb61d20a59f4585" /><Relationship Type="http://schemas.openxmlformats.org/officeDocument/2006/relationships/slide" Target="/ppt/slides/slide3.xml" Id="R353a6b1fd01e4d4f" /><Relationship Type="http://schemas.openxmlformats.org/officeDocument/2006/relationships/slide" Target="/ppt/slides/slide4.xml" Id="R99032bf259c94174" /><Relationship Type="http://schemas.openxmlformats.org/officeDocument/2006/relationships/slide" Target="/ppt/slides/slide5.xml" Id="R14462e888d384874" /><Relationship Type="http://schemas.openxmlformats.org/officeDocument/2006/relationships/slide" Target="/ppt/slides/slide6.xml" Id="Rfd5da74e74034fb2" /><Relationship Type="http://schemas.openxmlformats.org/officeDocument/2006/relationships/slide" Target="/ppt/slides/slide7.xml" Id="R8cb05c207eff461d" /><Relationship Type="http://schemas.openxmlformats.org/officeDocument/2006/relationships/slide" Target="/ppt/slides/slide8.xml" Id="R11df38101f424c1f" /><Relationship Type="http://schemas.openxmlformats.org/officeDocument/2006/relationships/slide" Target="/ppt/slides/slide9.xml" Id="Rdc7183521a1847e0" /><Relationship Type="http://schemas.openxmlformats.org/officeDocument/2006/relationships/slide" Target="/ppt/slides/slide10.xml" Id="R27efa41464f847a0" /><Relationship Type="http://schemas.openxmlformats.org/officeDocument/2006/relationships/slide" Target="/ppt/slides/slide11.xml" Id="Rf2ebf3e966314051" /><Relationship Type="http://schemas.openxmlformats.org/officeDocument/2006/relationships/slide" Target="/ppt/slides/slide12.xml" Id="Raebf7905227c4ed0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a941e57bd2dd4cba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dc5e211dd2df4a85" /><Relationship Type="http://schemas.openxmlformats.org/officeDocument/2006/relationships/notesMaster" Target="/ppt/notesMasters/notesMaster1.xml" Id="R466f1c00254f49b4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9c23075f7db24b57" /><Relationship Type="http://schemas.openxmlformats.org/officeDocument/2006/relationships/notesMaster" Target="/ppt/notesMasters/notesMaster1.xml" Id="Rc6890935f0214faa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042e24bb84374b1b" /><Relationship Type="http://schemas.openxmlformats.org/officeDocument/2006/relationships/notesMaster" Target="/ppt/notesMasters/notesMaster1.xml" Id="Ra38352fc6dc5416c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6365efa5a18140d5" /><Relationship Type="http://schemas.openxmlformats.org/officeDocument/2006/relationships/notesMaster" Target="/ppt/notesMasters/notesMaster1.xml" Id="Ra2c552f2c97c4a3c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5e5fd68b5c594628" /><Relationship Type="http://schemas.openxmlformats.org/officeDocument/2006/relationships/notesMaster" Target="/ppt/notesMasters/notesMaster1.xml" Id="R330887b1f9a2414a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8de2cf32bdd545b2" /><Relationship Type="http://schemas.openxmlformats.org/officeDocument/2006/relationships/notesMaster" Target="/ppt/notesMasters/notesMaster1.xml" Id="R4059b4e2094046d7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8a9eb2a13ee84415" /><Relationship Type="http://schemas.openxmlformats.org/officeDocument/2006/relationships/notesMaster" Target="/ppt/notesMasters/notesMaster1.xml" Id="Rddc0433959a546d5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da1c07d2914a4636" /><Relationship Type="http://schemas.openxmlformats.org/officeDocument/2006/relationships/notesMaster" Target="/ppt/notesMasters/notesMaster1.xml" Id="Re1d4549280dd47b3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9ba4b5c59f594085" /><Relationship Type="http://schemas.openxmlformats.org/officeDocument/2006/relationships/notesMaster" Target="/ppt/notesMasters/notesMaster1.xml" Id="R92bfd7b07649455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77ce219182bb45d3" /><Relationship Type="http://schemas.openxmlformats.org/officeDocument/2006/relationships/notesMaster" Target="/ppt/notesMasters/notesMaster1.xml" Id="Rc1a0068a7f9b49cb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406cd46a84b04535" /><Relationship Type="http://schemas.openxmlformats.org/officeDocument/2006/relationships/notesMaster" Target="/ppt/notesMasters/notesMaster1.xml" Id="Re93f70be2c6d4a00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7381fe92582a43ce" /><Relationship Type="http://schemas.openxmlformats.org/officeDocument/2006/relationships/notesMaster" Target="/ppt/notesMasters/notesMaster1.xml" Id="Rc8ccfe9726ba400a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605b3a840e404db9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a22968d74a414da6" /><Relationship Type="http://schemas.openxmlformats.org/officeDocument/2006/relationships/slideLayout" Target="/ppt/slideLayouts/slideLayout1.xml" Id="R7e57a49a29564890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7e57a49a29564890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0d65f4a22444dd0" /><Relationship Type="http://schemas.openxmlformats.org/officeDocument/2006/relationships/image" Target="/ppt/media/image.jpeg" Id="R48e64bf7d8c64ee7" /><Relationship Type="http://schemas.openxmlformats.org/officeDocument/2006/relationships/notesSlide" Target="/ppt/notesSlides/notesSlide1.xml" Id="R4eebaa6601a44e4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f6cfb312d9a4cd0" /><Relationship Type="http://schemas.openxmlformats.org/officeDocument/2006/relationships/image" Target="/ppt/media/image10.jpeg" Id="Rc5b9bdad1c234515" /><Relationship Type="http://schemas.openxmlformats.org/officeDocument/2006/relationships/notesSlide" Target="/ppt/notesSlides/notesSlide10.xml" Id="Rb5f340a59dcd445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12cd4b9a757474f" /><Relationship Type="http://schemas.openxmlformats.org/officeDocument/2006/relationships/image" Target="/ppt/media/image11.jpeg" Id="Rdab99ecbf9bf47bb" /><Relationship Type="http://schemas.openxmlformats.org/officeDocument/2006/relationships/notesSlide" Target="/ppt/notesSlides/notesSlide11.xml" Id="R828196f077a24cf8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a3230bc838d42da" /><Relationship Type="http://schemas.openxmlformats.org/officeDocument/2006/relationships/image" Target="/ppt/media/image12.jpeg" Id="R59172146839f4fb0" /><Relationship Type="http://schemas.openxmlformats.org/officeDocument/2006/relationships/notesSlide" Target="/ppt/notesSlides/notesSlide12.xml" Id="R0e948a23050b40c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3d791fd93584a8a" /><Relationship Type="http://schemas.openxmlformats.org/officeDocument/2006/relationships/image" Target="/ppt/media/image2.jpeg" Id="R85b0711926534565" /><Relationship Type="http://schemas.openxmlformats.org/officeDocument/2006/relationships/notesSlide" Target="/ppt/notesSlides/notesSlide2.xml" Id="R293bc844aebc49aa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245e2f7b4964822" /><Relationship Type="http://schemas.openxmlformats.org/officeDocument/2006/relationships/image" Target="/ppt/media/image3.jpeg" Id="R8827be3f916d4355" /><Relationship Type="http://schemas.openxmlformats.org/officeDocument/2006/relationships/notesSlide" Target="/ppt/notesSlides/notesSlide3.xml" Id="R91e26bf24d9d417b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ab13ea6217b4ced" /><Relationship Type="http://schemas.openxmlformats.org/officeDocument/2006/relationships/image" Target="/ppt/media/image4.jpeg" Id="Rd5880dddf51d443c" /><Relationship Type="http://schemas.openxmlformats.org/officeDocument/2006/relationships/notesSlide" Target="/ppt/notesSlides/notesSlide4.xml" Id="R4ff1882365214446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07315f587af47dd" /><Relationship Type="http://schemas.openxmlformats.org/officeDocument/2006/relationships/image" Target="/ppt/media/image5.jpeg" Id="R726da0cd09124eb7" /><Relationship Type="http://schemas.openxmlformats.org/officeDocument/2006/relationships/notesSlide" Target="/ppt/notesSlides/notesSlide5.xml" Id="R515fdcf2e2b649cc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97d7edbd2224975" /><Relationship Type="http://schemas.openxmlformats.org/officeDocument/2006/relationships/image" Target="/ppt/media/image6.jpeg" Id="Rd35faf10666948d3" /><Relationship Type="http://schemas.openxmlformats.org/officeDocument/2006/relationships/notesSlide" Target="/ppt/notesSlides/notesSlide6.xml" Id="R16c39927d89b4a38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143ecda0d564994" /><Relationship Type="http://schemas.openxmlformats.org/officeDocument/2006/relationships/image" Target="/ppt/media/image7.jpeg" Id="Ref8fee3e20804b25" /><Relationship Type="http://schemas.openxmlformats.org/officeDocument/2006/relationships/notesSlide" Target="/ppt/notesSlides/notesSlide7.xml" Id="R45af1011b91c42b9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8ddc8136bce43f2" /><Relationship Type="http://schemas.openxmlformats.org/officeDocument/2006/relationships/image" Target="/ppt/media/image8.jpeg" Id="Rae0e55a05c91419c" /><Relationship Type="http://schemas.openxmlformats.org/officeDocument/2006/relationships/notesSlide" Target="/ppt/notesSlides/notesSlide8.xml" Id="Ra6b9a8c9bbb64515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5c5efc99dd64df1" /><Relationship Type="http://schemas.openxmlformats.org/officeDocument/2006/relationships/image" Target="/ppt/media/image9.jpeg" Id="R4a6ef328ff5d499b" /><Relationship Type="http://schemas.openxmlformats.org/officeDocument/2006/relationships/notesSlide" Target="/ppt/notesSlides/notesSlide9.xml" Id="Rfefa76ee06f94460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8e64bf7d8c64ee7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413B95C-CB2E-4E93-9589-16F43BE87D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71394A8-8945-4321-9338-21DBEE8B89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C178320-620C-4EEB-A6EF-C152741082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49530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TECNOTITAN CORPORATE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F94A2CF-0DBA-4E79-8CF4-DAFFDD9C0E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90550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40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CAE6CC1-3AB8-421E-9FE2-ABDF4B079D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2114550"/>
            <a:ext cx="20002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CCB6924-16A1-4007-AA94-7E9F16419D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533650"/>
            <a:ext cx="6572250" cy="1123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550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미래를 구축해야 하는 기업을 위한 응용 기술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D28E349-B31C-4153-95CA-B770BDC6D4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857625"/>
            <a:ext cx="6191250" cy="7429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콜롬비아에서 글로벌 시장을 향해 소프트웨어, 인공지능, 게임, 로보틱스, 기술 전환 컨설팅을 제공합니다.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C60A72D-2773-46B1-B25C-68DE6D83D5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95875"/>
            <a:ext cx="2571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A37532E-8F93-4395-8E70-C8A34AD4E5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200650"/>
            <a:ext cx="22669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David Arias Giraldo, CEO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D73C1254-9067-4032-BD32-BE1889A62E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5200" y="5095875"/>
            <a:ext cx="23812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0000"/>
            </a:srgbClr>
          </a:solidFill>
          <a:ln xmlns:a="http://schemas.openxmlformats.org/drawingml/2006/main" w="9525">
            <a:solidFill>
              <a:srgbClr val="244D59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37CDE2A-869B-4DDE-8B71-AEB11D1E06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5200650"/>
            <a:ext cx="20764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Investor Deck / 2026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B938B11-C0AD-4478-B5AB-6D1606E223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FF6046D-58F1-4664-BF3A-31389E7FED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0B50041-2ABE-4C32-B2E0-00989CC5BB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US$500K pre-seed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9B61FE2-3563-4181-A5E0-5EDC385D02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59E6A0A-AC50-4B14-ACEF-7C4D031C4E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959177E-95BD-4D05-AC80-469DBD8589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18개월 runway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531631A-E46C-4D4B-B946-4C7C711CA5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581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5BF1371E-EBD7-4280-9AA5-6BB6539CA6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296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FAA912F2-DABE-4658-BB6D-288A91F949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249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6개 제품 라인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1C3756F-8CC6-45D0-917C-9BD080B3FE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6FF4876-91CE-41CF-820E-081D92088B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5D874FC-AB3E-4F9B-9A6C-B6319D6B53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01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DD926EC-5522-4369-BC4E-EA78E0ED30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029062951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5b9bdad1c234515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5A6B40A-A6E2-4265-827E-1B8FF7C9AA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479A729-46EC-4B39-A73B-7160E73E99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E58ECB2-A1C2-4971-BC88-22FD488703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096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팀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C13F36B-0449-483D-9751-20D3AFEC38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096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실행에 집중하는 린 창업팀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6410B94-7F7A-43BB-BC3A-E5B03BBB3B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096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David Arias Giraldo가 CEO로서 비전을 이끌고 있습니다. 현재 회사에는 풀타임 컨설턴트 1명과 프로그래머 2명이 있습니다.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CA74076-A0C1-4B15-AA0C-AD2F4C8683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9449DFF-70B9-4427-9D13-0C71293201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창업 CEO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25A7A05-1D06-454E-9268-435310F759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81363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57B17DA-34CB-4B2A-B685-2D0F831763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52813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컨설팅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0D1D5BB-0FAA-4B66-A598-5F9E7778A0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38825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1CCA744-4017-4BDD-917A-1BC2E19F54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10275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엔지니어링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30D284E-DEA5-4E48-B4A7-100FCE9C6F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96288" y="3733800"/>
            <a:ext cx="2424113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F19E7DC9-BDF6-49A7-AE67-6F96351915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67738" y="3943350"/>
            <a:ext cx="2081213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다음 채용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50E20C3-70A2-4EAE-A392-53611254FD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" y="5410200"/>
            <a:ext cx="93345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Hiring priorities: product engineering, AI delivery, sales development and investor relations.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F9F83D9-FD01-4B99-B4AB-362D708CD6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1CEB68C-CA95-436F-8A88-F88A54C670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8C6B678A-3D83-44BA-AD22-991582E231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10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41F6A00-7334-4BE1-B56B-D173B1D185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307389841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ab99ecbf9bf47bb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9F260A3-3EBB-4C04-B729-6DDDB26B90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E36A8ED-F603-427A-BEA1-23669B0369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BDB7507-5B56-451D-A0AF-AEC2625338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9055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로드맵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AA403B1-6043-49E5-B246-0A8647FEE8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9055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검증에서 지역 기술 플랫폼으로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37922DC-155C-46B3-9BC8-1E2E6DDDAA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9055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실제 사례, 자체 제품, 내부 자동화, 상업 확장을 우선하며 investor-ready 수준을 높입니다.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2866DC9-800D-483B-A7E8-1D697C20EF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20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4C3AF8A-CBCA-4730-B4EB-AC4A5F47B7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AE74FD8-70C0-4B02-95FF-7C81EC2C17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2026: 사례와 MVP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3C23AB9-A28F-4139-A117-093C061C24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0685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D301204-B87C-43A3-9BAA-DD652434C2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4020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06FCF3A-0B59-4BD9-B36D-710EC34074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940FACC-187E-4E87-B596-F15C1378E9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1165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2027: 제품과 IP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18F81C3-703E-49B2-9971-5866DBFC34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85000" y="45910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DEE9015-496C-4D8D-90AE-3D4E287F52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18350" y="4000500"/>
            <a:ext cx="2806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1F64031-E736-4F45-A803-B89912C96A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1719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5981ECD-195B-4B83-92B2-D9E678951D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89800" y="4514850"/>
            <a:ext cx="2463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2028: 지역 확장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A0CC429-A155-4470-8745-DD559AD692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242D0AFE-5488-40B7-A620-29FDC41F89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B38BC76-0946-4E5B-B8C5-69E324E9E9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11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B320F55-477E-414E-97D7-9F54D6B9F4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428539451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9172146839f4fb0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87E2BEE-EE81-42F9-9E8B-288D5A1D07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B6A7351-54AD-410A-AE74-0825696195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9B07139-6073-44BB-8D4D-5F5851D1D2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47750"/>
            <a:ext cx="6572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투자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8BD0586-22A9-4A9F-9B69-56567040EB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47800"/>
            <a:ext cx="6572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유료 파일럿과 반복 가능한 제품을 위해 US$500K pre-seed를 유치합니다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182485B-F2D8-4EE6-BE35-5D66728E21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76550"/>
            <a:ext cx="6572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이번 라운드는 18개월 동안 AI와 소프트웨어 서비스를 자체 제품, 초기 고객, 측정 가능한 사용 사례, 글로벌 상업 기반으로 전환하는 데 사용됩니다.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9F01CE3-868D-4BB2-9EFA-532FCFBBC3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15430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49EEF07-E27C-459C-8B17-4A2A068C5B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17049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F15DA82E-66C4-49CF-95A9-0CBB28C03D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16859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40% 제품 및 엔지니어링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90FB7E5-3BA4-4125-88DC-F1FCC7CF18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23431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7D2EBB2-3086-4BF6-B7E4-781BD176F9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25050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AED3638-573D-4903-BE75-38309B5A63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24860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25% 영업 및 파일럿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CF47E55-0ED6-46BE-AB5C-0802BF04B0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1432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584E07F-5028-469E-A4B3-E637656D1F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33051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716A864B-B696-472C-B1B2-D1CEA93464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32861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20% AI 딜리버리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382297B6-B8C8-4231-B1A8-E4AF44CC26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24750" y="3943350"/>
            <a:ext cx="31432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6B90449-D0B2-448C-8E97-00E0A1F476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96200" y="410527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B4826679-D801-473E-9D16-6B341A02AA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4086225"/>
            <a:ext cx="22669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15% 운영 및 data room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7758CCF3-035B-41CD-8B72-B18C3FD2A6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086350"/>
            <a:ext cx="58102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61820">
              <a:alpha val="86667"/>
            </a:srgbClr>
          </a:solidFill>
          <a:ln xmlns:a="http://schemas.openxmlformats.org/drawingml/2006/main" w="9525">
            <a:solidFill>
              <a:srgbClr val="55E6FF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7731577A-EB9C-4CD7-91EF-606CAE183E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5314950"/>
            <a:ext cx="52387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5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info@tecnotitan.com  |  www.tecnotitan.com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EEF87E8-CEB5-49E4-85A1-094204DD1F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40086359-955C-4295-BD55-0F66046EFB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8ABF91AD-8D29-4D89-9E70-3F7E2227E5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12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89C1A4E-7D84-4B1D-B911-D2356B4532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959016956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5b0711926534565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F6D3E6D-3BD5-41B5-AAB8-2AB64AFFAE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385968C-A308-4856-B1C4-92BE6B2778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4E2CBF6-24E0-4338-B7AC-0EF3972A5A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049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왜 지금인가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637E9B4-CCD6-49EE-9EEC-B613FC9D7F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5049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기업에는 더 많은 발표자료가 아니라 AI 구현이 필요합니다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D5F308B-02C8-4C5E-83C6-90E2E4C8F4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9337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AI 도입 압박은 여전히 수작업, 흩어진 데이터, 내부 구축 역량 부족으로 운영되는 기업까지 확대되고 있습니다.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02ABD42-7BC8-46E0-9F9F-E5A23BDC1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AD69ED4-189A-46FE-8877-BC87C5B177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73A648B-B214-469F-BA53-4A59A6755A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명확한 운영 문제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9071118-F985-4091-8B85-C097D25A35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4970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F92FC76-F2FA-41A3-BDA9-EC86BE0636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8305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F1FE9C8-E6D5-4E46-BE15-C0FE345DB6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6EDA260-9BA3-4FF5-9BA9-3BE9974A01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5450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증가하는 AI 수요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B1FBBBB-CC4F-4AB3-BA9C-AE284C8229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08850" y="52197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01DE343-EE79-4F69-A3FE-A326EB366A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42200" y="4629150"/>
            <a:ext cx="318770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2C14B7D-9B6C-4E22-8560-FD11090AE7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48006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E5F95161-B51A-4F0D-B805-785D341988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13650" y="5143500"/>
            <a:ext cx="284480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기술 실행력 필요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EFF87C3-AA03-4302-9C0D-9D43C21914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424392C0-0FCC-4D24-AE0A-7AA553C750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73F2A9A-99F7-477C-8C3E-0893B2B6E6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02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BE51058-C1A6-4A8F-8FCB-A3715AA1D4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488233851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827be3f916d4355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130C032-8F39-4FD2-B438-24904B9940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C14F554-F7EC-46ED-BFEC-DD050D9C6F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499191D-2C58-4E0C-BD8A-C4CB299BC2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028700"/>
            <a:ext cx="5619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문제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7E99D0E-51E4-4DDA-879A-B5331B6085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428750"/>
            <a:ext cx="5619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기술 전환은 사일로에 갇히면 멈춥니다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2551658-6F73-4458-B3A6-D7303D2207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857500"/>
            <a:ext cx="5619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많은 기업은 수작업, 활용되지 않는 데이터, AI 도입 압박, 아이디어를 제품으로 전환하는 명확한 경로 부족을 겪습니다.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691F354-025D-48C6-8D01-B90AE1A44D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15240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42FCD83-10D5-4B53-A9D4-5A30AA323E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1685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BDCF97A-9EF2-489C-867F-25E952A57E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16668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반복 업무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7F0F05E-9905-453B-A983-0A7F571084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23241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44E56462-8880-4ED8-8BE5-8CE08B7C70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2486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01D1AB6D-C44B-478A-BBD2-256C296463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24669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행동으로 이어지지 않는 데이터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E4148126-85DB-4C07-BB7A-45B7C4081F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1242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1BD9627-12A6-4DD4-94F1-6CC57A7A4A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32861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3CFB019-BF6A-40C0-8045-BDAF035876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32670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도입되지 않는 AI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BD0558D-8108-46EB-B0CF-32B93750C6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91375" y="3924300"/>
            <a:ext cx="3476625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53B3EE0-3B98-4658-BA95-70866949FC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40862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99871A0-954A-40B5-B5C9-F0EE6C25FB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58125" y="4067175"/>
            <a:ext cx="2600325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플레이북 없는 인재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5D5F356E-A88E-4454-8683-6A18CB746E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6291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Manual workflows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48C08EB-25F9-4383-8021-89C161362D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06989C4C-9C73-4E82-92CB-C1992226D4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895850"/>
            <a:ext cx="2476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55E6FF"/>
          </a:solidFill>
          <a:ln xmlns:a="http://schemas.openxmlformats.org/drawingml/2006/main" w="0">
            <a:solidFill>
              <a:srgbClr val="55E6FF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890FB8F-0307-4951-AE0E-2FA1F95D5F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625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Data activation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4E2A151-FD8C-4A91-917B-F95DF35FD3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D0972945-0A3E-4454-8CB3-153EE0D9CB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429250"/>
            <a:ext cx="17145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1F5A0"/>
          </a:solidFill>
          <a:ln xmlns:a="http://schemas.openxmlformats.org/drawingml/2006/main" w="0">
            <a:solidFill>
              <a:srgbClr val="41F5A0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0A754BA1-D1E3-4AA8-8164-A6991AF07A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695950"/>
            <a:ext cx="34290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A8B7C7"/>
                </a:solidFill>
                <a:latin typeface="Aptos"/>
                <a:ea typeface="Aptos"/>
                <a:cs typeface="Aptos"/>
              </a:rPr>
              <a:t>AI adoption gap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19A6399D-8599-4CF5-AF83-8453E4823D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342900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5"/>
          </a:solidFill>
          <a:ln xmlns:a="http://schemas.openxmlformats.org/drawingml/2006/main" w="9525">
            <a:solidFill>
              <a:srgbClr val="193641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05CD8F5F-9000-41E8-9028-EDE9CB4DF1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962650"/>
            <a:ext cx="2838450" cy="133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CF6B"/>
          </a:solidFill>
          <a:ln xmlns:a="http://schemas.openxmlformats.org/drawingml/2006/main" w="0">
            <a:solidFill>
              <a:srgbClr val="FFCF6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A5968B33-EDB3-4A28-B449-E770C2BC36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43053DDF-E7FD-4957-AA99-D2A786DE0A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7806059E-CD4B-44E4-94D8-CC92067ED8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03</a:t>
            </a:r>
          </a:p>
        </p:txBody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D45023A2-4691-4B82-85EA-FCAC08D72C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81461470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5880dddf51d443c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71ACB2A-C4D5-403A-89BF-78C9F097F2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C02A4B4-490A-4760-8F8B-5752D46058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D5DB464-3822-4A61-B98D-9218427126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플랫폼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3F1B6A1-4FE5-4B2B-B02C-F9A986DEB6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954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Tecnotitan은 컨설팅을 제품으로, 제품을 플랫폼으로 전환합니다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E26385A-D56E-4FA3-B3EA-4FEA08AAD1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241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모든 프로젝트는 재사용 가능한 모듈, 산업 지식, 역량을 축적해 새로운 솔루션을 가속합니다.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C09BB43-F5D0-4ABD-8B8B-BF785C7496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9243924C-A64A-48DE-8C42-2007FBD21E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63A9C9E-1DA4-49AB-979B-AC77A36815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진단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AA2DA74-57B3-4FDA-93D7-8592BFDD96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76588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60CC72A-9D90-478F-A75D-ADCD74A2D5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9938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BDD06B5-FC50-440B-BADE-47D0B7A999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F43363E1-E1A1-4A8A-BE72-592A3B25AE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81388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구축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4C4A2A9-22FA-4532-9549-66648FDA9E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F703B5A-E3B0-4451-B46E-CD31F5F5E2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52F8D1B-64B1-425C-8417-570EED755F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4EC0C25-50F6-4EB4-A03F-6B99664DCE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제품화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60D297A-24DD-4729-BF03-749AA8F031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67663" y="43815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8DCB76F8-C784-410E-888E-49EA481279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01013" y="3790950"/>
            <a:ext cx="222408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34964F73-454A-47E8-A24D-9AD87FDAEF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39624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149DE68-31D7-4E72-8789-B6CBEA657F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72463" y="4305300"/>
            <a:ext cx="188118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확장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089DC291-4863-40F4-AA80-087AC6C46D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00200" y="5276850"/>
            <a:ext cx="8286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Reusable IP, sector knowledge and operating playbooks compound across every project.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EDD390C-2840-4EE4-BF05-B4EDBF78FC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6A7992B7-9EA2-4187-A00D-CF27267DCC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085CAC04-6015-48C2-8A31-6FC88CAE3F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04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061F934-5052-4843-8F7B-D793C8125E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791107322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26da0cd09124eb7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4E6880F-8494-4001-93A8-2DF76426E9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2E2F587-9B4F-4A3C-9F31-AC3F18BD11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2A67E48-6A71-4465-9CE8-DE084552FF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3820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포트폴리오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FCF9F2C-3F30-460A-A496-460F84990C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3825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기업, 인재, 디지털 경험을 위한 제품 시스템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823D8CE-F508-4AB8-9F3A-F76F1C8FEF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6700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긴급한 니즈로 진입하고 운영, 학습, 응용 지능으로 확장되도록 설계되었습니다.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9451480-811C-42C0-878C-7D67810BCF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E67CED7-623D-4BCD-B9C8-3090EF4E2F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Copiloto Pyme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066F0303-A1DA-4FAE-B0D1-DC821F364A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E5D898E-562D-4166-A5D8-16528EE149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OS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1ABAB1D-D0EC-4325-B892-E56D599AE5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36195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74B7FA0F-A153-4CDD-A16C-1EDB6E91DB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8290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Life Copilot 모바일 앱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34F50B6-23A4-4DF3-A7E3-40B32646A2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5625D7C-61CC-496C-9AB3-F555609A22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53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Engine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4B8CE431-19A0-495C-A4EB-797AB6C02C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45665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A0DF9E6-EBAC-46F7-9739-49182E0E9E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0530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Academy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A65866AB-D24A-4164-A7A5-A8B4DECC38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43800" y="4572000"/>
            <a:ext cx="3276600" cy="819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1A4C57"/>
            </a:solidFill>
            <a:prstDash val="solid"/>
          </a:ln>
        </p:spPr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64EE40B2-9C98-4760-9FD1-FE4FDCADFC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4781550"/>
            <a:ext cx="293370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 AI Call Center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0C19195A-C989-468F-92EC-793169EC3D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008E2C0-BDCA-45F3-A37C-D6AA851A74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3CA52E40-D81D-4A6C-BB1D-E6E34897EB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05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2F6AAB1-3C2B-4EE1-B596-B9F70FF3D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032091184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35faf10666948d3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0B88079-8FDD-47E4-933F-D145F51FFB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DCF8792-4957-476F-978B-D1DB46DDF2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107F231-4C05-4052-9F62-B8628D5A7F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933450"/>
            <a:ext cx="5810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서비스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18E08F1-D023-43E4-93CD-4E2F58D83B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333500"/>
            <a:ext cx="5810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컨설팅은 매출과 시장 학습을 가속합니다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F679DE9-140B-4501-926F-14EDED8040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62250"/>
            <a:ext cx="5810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서비스는 신뢰를 만들고 실제 문제를 발견하며 구현 경험을 반복 가능한 자산으로 전환합니다.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A64CD10-A39F-4D2C-844D-CAF04A3F39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5BB2E47-6C3A-47BC-A19F-878DF053B8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F0F0A7E-F498-449C-8F88-F0A77F59D7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AI 진단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FAA07FA-6890-4B94-BF2E-38D7F5C88D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95638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75382B47-D7C3-47D4-A532-34F7A68EAD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28988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4637683-7DA8-4B83-A167-9853B407B2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62EAEB8-29D7-4089-80BB-116297A823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500438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기술 로드맵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468F2DF1-B8CA-4230-8722-5501A3AD94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72125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B234171-E3E5-4ADC-AF7B-0ECB7D4FAC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05475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10B4375-5925-4A26-8A8E-5CF7AEB995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470C95A0-DDE5-4E91-B623-F7E70D9B1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76925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구현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218AA75A-72C1-4109-A954-088139B55B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8613" y="44958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32038F02-F881-4846-B54D-01FAE70942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81963" y="3905250"/>
            <a:ext cx="2205038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43D7399D-768F-4FAE-B6D4-42AC11F2A8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0767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2A2C63F4-554C-4443-88E0-97213EF29D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53413" y="4419600"/>
            <a:ext cx="1862138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도입과 교육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07EE1C94-91A7-498C-812E-F4ECE312AB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5429250"/>
            <a:ext cx="7905750" cy="400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Services are the market-sensing engine that turns demand into product decisions.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2484494-F242-4323-B0AC-B879A28BF4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EA79DB9-6878-4473-A1DE-21B5C8E564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4A38E19-EEF6-43D6-967B-A7D86C7D13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06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C01F5007-F524-4560-8032-4D1A190204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868245755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f8fee3e20804b25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4E22FC6-58BB-4513-A851-F77491B626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0508808-83CD-4FAD-ADDA-74C1EDD0AA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BEB0D44-C4A5-4ADA-8116-6E48894472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781050"/>
            <a:ext cx="61912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부문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B0362BB-16D8-4ADC-B6AB-B339898D5A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181100"/>
            <a:ext cx="61912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5개 부문이 IP, 데이터, 인재를 공유합니다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3BD4C21-6FA4-415E-B8E6-7FD10F56A2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609850"/>
            <a:ext cx="61912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소프트웨어, AI, 게임, 로보틱스, 기술 전환은 고립된 사업이 아니라 하나의 공통 아키텍처로 운영됩니다.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2BE2438-8E4A-40A0-9505-FEB8F56689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14850" y="3371850"/>
            <a:ext cx="3143250" cy="876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51117">
              <a:alpha val="93333"/>
            </a:srgbClr>
          </a:solidFill>
          <a:ln xmlns:a="http://schemas.openxmlformats.org/drawingml/2006/main" w="19050">
            <a:solidFill>
              <a:srgbClr val="55E6FF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7C6BB59-5FC5-4F07-90FD-6EF24CA4C0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3581400"/>
            <a:ext cx="2266950" cy="5143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TECNOTITAN</a:t>
            </a:r>
          </a:p>
          <a:p xmlns:a="http://schemas.openxmlformats.org/drawingml/2006/main">
            <a:pPr algn="ctr">
              <a:defRPr sz="180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80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CORE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743235AE-D2D0-425B-8BA1-0A50411429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71950" y="4457700"/>
            <a:ext cx="3848100" cy="2286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Shared IP, data and reusable playbooks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EB3D0C1-6B69-4E03-8D36-06ED14B1D6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CCD843C-C46B-4A64-AED1-B0F63B2120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소프트웨어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D658BE2-2FE0-4199-A443-CFBCE679CF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335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90A6EEC-5025-4EAA-B0AA-0F0A1E2C7E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8956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841EAB3E-0C0A-4247-9FB3-718F3A11B8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289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인공지능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DD9AD33-3778-46FF-A9C3-4E2938172F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052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477BF083-119F-4330-8953-59C1B88132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673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C13BB663-AAC4-438E-97E3-AEDA725A81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006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게임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88F230E-5229-4EA8-B403-BFF0AEA66E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769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FAD3A1A5-A606-4A87-879A-F3594F7E9D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CBEA10B-4383-4763-AEFA-D5700D7219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723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로보틱스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82F64FC3-2765-443D-A89B-C54CDB4BB1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02AA38DB-BCEF-48A0-895A-5E20655F42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410700" y="5143500"/>
            <a:ext cx="2038350" cy="7239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A23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2D2EE9B7-2627-4D34-BA87-4800D84508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44050" y="5353050"/>
            <a:ext cx="1771650" cy="2667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27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기술 컨설팅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32ABF52B-1D1F-4C47-B17C-62557708B7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0350" y="4762500"/>
            <a:ext cx="19050" cy="381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CD65DA7A-6DEB-4DD4-8AF8-AF152DEFC4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43075" y="4762500"/>
            <a:ext cx="8686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85563"/>
          </a:solidFill>
          <a:ln xmlns:a="http://schemas.openxmlformats.org/drawingml/2006/main" w="0">
            <a:solidFill>
              <a:srgbClr val="285563"/>
            </a:solidFill>
            <a:prstDash val="solid"/>
          </a:ln>
        </p:spPr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98E08744-CCD0-4D15-B195-3DDF79A68A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BF21D095-BA16-43BD-A3C3-7D8418707D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258DEB3C-2656-4AC0-A9ED-85BF4A75FA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07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BAEA1FAD-8C3F-43A2-88F0-A079FB0597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35688117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e0e55a05c91419c"/>
          <a:srcRect xmlns:a="http://schemas.openxmlformats.org/drawingml/2006/main" l="0" t="27" r="0" b="2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1A40433-F2E1-4022-856A-9D5899B83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EFC7E0C-8E6C-4DFE-AF1E-38414101D3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246BC67-57DB-44E0-8153-B8BC3BB255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600075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모델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5ADF395-5FDE-42D2-9D17-7F2822DC71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600075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오늘은 서비스 매출, 내일은 확장 가능한 제품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0DEEB8E-9C34-4383-95E8-7B5F2E2258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600075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모델은 컨설팅, 구현, 구독, 라이선스, 아카데미, 미래 기술 스핀오프를 결합합니다.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B06D9C0-624C-4A3B-AAB1-9A041F074D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D312A26-1622-4D9B-8532-325CC6474F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70CABFC-AE86-4158-97FD-8B301672F3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서비스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FF1299B-C5E0-42B6-B6EB-E1020D80FD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67063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C5F289AA-8D87-4197-9870-D6B28AB196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00413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ADE3737-1294-434A-B52E-E81DB7B376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A92C74F-541C-44B1-A087-E85B0EE0A9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1863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SaaS 및 라이선스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F53FE21-0EC1-4FF7-9FE4-15F63752BA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91175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69DB16A-4BD5-4C15-843A-012EFF9A8E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24525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E0FC850-5FC5-4BED-8A7B-6A5EF53410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9CECB03-80BC-424E-AE88-C14EC6F97E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95975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아카데미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AB1D3BC0-CE8B-445C-AD33-43CC07F3D4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15288" y="441960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57FBBA5-1D73-4D51-912E-E0C67A102E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48638" y="3829050"/>
            <a:ext cx="2252663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224E301-5EF9-41BE-B146-7A7E06ACF4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00050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09025F2-B536-44CE-BD68-37BDF179EB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20088" y="4343400"/>
            <a:ext cx="1909763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Ventures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CB3EE73E-E774-4428-BBF2-41328B8A93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9250" y="5391150"/>
            <a:ext cx="7905750" cy="438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ctr">
              <a:defRPr sz="13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Each layer can monetize independently while feeding data, references and reusable modules back into the platform.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147FEC52-06D2-4AF9-9178-355D92794A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C5C4E38-7C14-42BF-A706-0EB315951E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27E94A4F-F27F-4506-83BD-211D9EA6AE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08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7E0FE876-4217-4C01-B5F0-B57E392BDE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2586830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a6ef328ff5d499b"/>
          <a:srcRect xmlns:a="http://schemas.openxmlformats.org/drawingml/2006/main" l="0" t="7813" r="0" b="781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770CAED-2EAE-415B-A503-7C96EC16B3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20406">
              <a:alpha val="8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60FCC67-D332-4547-B10D-30E4C78F38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016">
              <a:alpha val="4000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588B1B3-5EB5-4408-9A8B-31CFB234D1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76300"/>
            <a:ext cx="57150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시장 진입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FA4EB1F-BC61-428B-AFB6-E38CA73C5F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1276350"/>
            <a:ext cx="5715000" cy="1257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27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운영 문제로 진입하고 플랫폼으로 확장합니다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2F3BEA8-4C31-4862-963B-D3B401B721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2705100"/>
            <a:ext cx="5715000" cy="838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425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Tecnotitan은 기업용 AI와 소프트웨어 프로젝트로 시작해 반복되는 사례를 해결하는 제품으로 확장할 수 있습니다.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48FF50C4-4B6B-484D-844B-08CEB83898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14478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9630D88-9485-4636-A9CD-806B89EB0C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16097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DCC6169-2C49-4DA9-B56E-5EE75449D3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15906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라틴아메리카 기반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F653DC2-168E-4862-B056-40518ADA1E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22479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B6C644E3-1020-4B83-9C83-5571830D2C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24098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4797725-F4C5-4489-987F-D9560A42BC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23907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중견기업과 대기업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6E07B79-AEF5-4BF1-8D06-90F724373E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0480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A1E27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921C32B5-8AC5-40CB-A240-89C565614F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32099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3ACC1B9-B42C-42D6-A7BE-69C5B7DA7E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1908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글로벌 파트너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F65CFFEC-4B62-405B-BEB5-0E21935FB3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19950" y="3848100"/>
            <a:ext cx="3486150" cy="6858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8151C">
              <a:alpha val="80000"/>
            </a:srgbClr>
          </a:solidFill>
          <a:ln xmlns:a="http://schemas.openxmlformats.org/drawingml/2006/main" w="9525">
            <a:solidFill>
              <a:srgbClr val="1B4451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42D535C-3169-4057-B454-6512784CB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91400" y="4010025"/>
            <a:ext cx="40005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DD4A514-2718-44F0-8EE6-AF29FFB1CC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86700" y="3990975"/>
            <a:ext cx="2609850" cy="495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350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전략 투자자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121D75ED-5456-4D95-A271-C55490B26D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8D89103A-D925-4349-B49C-2FFA8F7910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4C2464F0-1752-4638-9783-F746368A79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Pilot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5A8BCBA3-6C53-48B5-A7B1-5996F11B77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432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581EB65F-D662-4499-9513-83C41B71F0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766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FD8F37AC-A416-4C6F-9545-2F2BA779E3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25" name="">
            <a:extLst xmlns:a="http://schemas.openxmlformats.org/drawingml/2006/main">
              <a:ext uri="{FF2B5EF4-FFF2-40B4-BE49-F238E27FC236}">
                <a16:creationId xmlns:a16="http://schemas.microsoft.com/office/drawing/2014/main" id="{6C83EF18-627F-4572-A953-508822E3D8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480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Implementation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A73AC676-A43A-4E5F-BC0F-669405C098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5435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5718591A-185A-4B9A-8347-595928B087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769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25505B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9DF097C8-FBB1-4042-91FD-A63F9C11CD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55E6F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55E6FF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B875769A-2691-4B01-B80C-C5D61D119C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483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Product expansion</a:t>
            </a:r>
          </a:p>
        </p:txBody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C33E63C5-9C4C-4CD9-8625-D81E918B6C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43850" y="5467350"/>
            <a:ext cx="9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D5C68"/>
          </a:solidFill>
          <a:ln xmlns:a="http://schemas.openxmlformats.org/drawingml/2006/main" w="0">
            <a:solidFill>
              <a:srgbClr val="2D5C68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D87A5D62-FD70-438A-9CAB-71A95214BC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77200" y="4876800"/>
            <a:ext cx="2228850" cy="1200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820">
              <a:alpha val="86667"/>
            </a:srgbClr>
          </a:solidFill>
          <a:ln xmlns:a="http://schemas.openxmlformats.org/drawingml/2006/main" w="9525">
            <a:solidFill>
              <a:srgbClr val="41F5A0"/>
            </a:solidFill>
            <a:prstDash val="solid"/>
          </a:ln>
        </p:spPr>
      </p:sp>
      <p:sp>
        <p:nvSpPr>
          <p:cNvPr id="32" name="">
            <a:extLst xmlns:a="http://schemas.openxmlformats.org/drawingml/2006/main">
              <a:ext uri="{FF2B5EF4-FFF2-40B4-BE49-F238E27FC236}">
                <a16:creationId xmlns:a16="http://schemas.microsoft.com/office/drawing/2014/main" id="{A12A1094-5B28-4B85-A6AD-8425174709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048250"/>
            <a:ext cx="419100" cy="1905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41F5A0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41F5A0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3C91C737-99DC-4CD0-9E1D-C9ACEC6387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248650" y="5391150"/>
            <a:ext cx="1885950" cy="457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425" b="1">
                <a:solidFill>
                  <a:srgbClr val="EAF8FF"/>
                </a:solidFill>
                <a:latin typeface="Aptos"/>
                <a:ea typeface="Aptos"/>
                <a:cs typeface="Aptos"/>
              </a:defRPr>
            </a:pPr>
            <a:r>
              <a:rPr sz="1425" b="1">
                <a:solidFill>
                  <a:srgbClr val="EAF8FF"/>
                </a:solidFill>
                <a:latin typeface="Aptos"/>
                <a:ea typeface="Aptos"/>
                <a:cs typeface="Aptos"/>
              </a:rPr>
              <a:t>Strategic partner</a:t>
            </a:r>
          </a:p>
        </p:txBody>
      </p:sp>
      <p:sp>
        <p:nvSpPr>
          <p:cNvPr id="34" name="">
            <a:extLst xmlns:a="http://schemas.openxmlformats.org/drawingml/2006/main">
              <a:ext uri="{FF2B5EF4-FFF2-40B4-BE49-F238E27FC236}">
                <a16:creationId xmlns:a16="http://schemas.microsoft.com/office/drawing/2014/main" id="{664BB539-7FE4-41AE-8854-005DE46C07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323850"/>
            <a:ext cx="2000250" cy="2476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EAF8FF"/>
                </a:solidFill>
                <a:latin typeface="Aptos Display"/>
                <a:ea typeface="Aptos Display"/>
                <a:cs typeface="Aptos Display"/>
              </a:rPr>
              <a:t>TECNOTITAN</a:t>
            </a:r>
          </a:p>
        </p:txBody>
      </p:sp>
      <p:sp>
        <p:nvSpPr>
          <p:cNvPr id="35" name="">
            <a:extLst xmlns:a="http://schemas.openxmlformats.org/drawingml/2006/main">
              <a:ext uri="{FF2B5EF4-FFF2-40B4-BE49-F238E27FC236}">
                <a16:creationId xmlns:a16="http://schemas.microsoft.com/office/drawing/2014/main" id="{B3F4538E-F52E-45FE-ABB4-53579632AD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" y="647700"/>
            <a:ext cx="12192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6B7D6"/>
          </a:solidFill>
          <a:ln xmlns:a="http://schemas.openxmlformats.org/drawingml/2006/main" w="0">
            <a:solidFill>
              <a:srgbClr val="16B7D6"/>
            </a:solidFill>
            <a:prstDash val="solid"/>
          </a:ln>
        </p:spPr>
      </p:sp>
      <p:sp>
        <p:nvSpPr>
          <p:cNvPr id="36" name="">
            <a:extLst xmlns:a="http://schemas.openxmlformats.org/drawingml/2006/main">
              <a:ext uri="{FF2B5EF4-FFF2-40B4-BE49-F238E27FC236}">
                <a16:creationId xmlns:a16="http://schemas.microsoft.com/office/drawing/2014/main" id="{E82938A4-9A29-46C6-B59D-329C26FFD9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96550" y="361950"/>
            <a:ext cx="1066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1050" b="0">
                <a:solidFill>
                  <a:srgbClr val="A8B7C7"/>
                </a:solidFill>
                <a:latin typeface="Aptos"/>
                <a:ea typeface="Aptos"/>
                <a:cs typeface="Aptos"/>
              </a:defRPr>
            </a:pPr>
            <a:r>
              <a:rPr sz="1050" b="0">
                <a:solidFill>
                  <a:srgbClr val="A8B7C7"/>
                </a:solidFill>
                <a:latin typeface="Aptos"/>
                <a:ea typeface="Aptos"/>
                <a:cs typeface="Aptos"/>
              </a:rPr>
              <a:t>KO / 09</a:t>
            </a:r>
          </a:p>
        </p:txBody>
      </p:sp>
      <p:sp>
        <p:nvSpPr>
          <p:cNvPr id="37" name="">
            <a:extLst xmlns:a="http://schemas.openxmlformats.org/drawingml/2006/main">
              <a:ext uri="{FF2B5EF4-FFF2-40B4-BE49-F238E27FC236}">
                <a16:creationId xmlns:a16="http://schemas.microsoft.com/office/drawing/2014/main" id="{5157A7F0-1E72-4E8C-9903-8AF55DB8B7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305550"/>
            <a:ext cx="2209800" cy="2095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00000">
              <a:alpha val="0"/>
            </a:srgbClr>
          </a:solidFill>
          <a:ln xmlns:a="http://schemas.openxmlformats.org/drawingml/2006/main" w="0">
            <a:solidFill>
              <a:srgbClr val="000000">
                <a:alpha val="0"/>
              </a:srgbClr>
            </a:solidFill>
            <a:prstDash val="solid"/>
          </a:ln>
        </p:spPr>
        <p:txBody>
          <a:bodyPr xmlns:a="http://schemas.openxmlformats.org/drawingml/2006/main" lIns="0" tIns="0" rIns="0" bIns="0" anchor="t"/>
          <a:lstStyle xmlns:a="http://schemas.openxmlformats.org/drawingml/2006/main"/>
          <a:p xmlns:a="http://schemas.openxmlformats.org/drawingml/2006/main">
            <a:pPr algn="r">
              <a:defRPr sz="975" b="0">
                <a:solidFill>
                  <a:srgbClr val="6E7D8C"/>
                </a:solidFill>
                <a:latin typeface="Aptos"/>
                <a:ea typeface="Aptos"/>
                <a:cs typeface="Aptos"/>
              </a:defRPr>
            </a:pPr>
            <a:r>
              <a:rPr sz="975" b="0">
                <a:solidFill>
                  <a:srgbClr val="6E7D8C"/>
                </a:solidFill>
                <a:latin typeface="Aptos"/>
                <a:ea typeface="Aptos"/>
                <a:cs typeface="Aptos"/>
              </a:rPr>
              <a:t>www.tecnotitan.com</a:t>
            </a:r>
          </a:p>
        </p:txBody>
      </p:sp>
    </p:spTree>
    <p:extLst>
      <p:ext uri="{BB962C8B-B14F-4D97-AF65-F5344CB8AC3E}">
        <p14:creationId xmlns:p14="http://schemas.microsoft.com/office/powerpoint/2010/main" val="1518809252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2026-06-06T04:27:12.7360000Z</dcterms:created>
  <dcterms:modified xsi:type="dcterms:W3CDTF">2026-06-06T04:27:12.7360000Z</dcterms:modified>
</coreProperties>
</file>