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fe82ef19e394409a" /><Relationship Type="http://schemas.openxmlformats.org/officeDocument/2006/relationships/extended-properties" Target="/docProps/app.xml" Id="R2d0b9c1209e542a9" /><Relationship Type="http://schemas.openxmlformats.org/officeDocument/2006/relationships/officeDocument" Target="/ppt/presentation.xml" Id="Ra478dd1f91d743ed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6ff328e1b8d34677"/>
  </p:sldMasterIdLst>
  <p:notesMasterIdLst>
    <p:notesMasterId xmlns:r="http://schemas.openxmlformats.org/officeDocument/2006/relationships" r:id="Ra54c0abecc3847dd"/>
  </p:notesMasterIdLst>
  <p:sldIdLst>
    <p:sldId xmlns:r="http://schemas.openxmlformats.org/officeDocument/2006/relationships" id="256" r:id="R679581df0c3144fd"/>
    <p:sldId xmlns:r="http://schemas.openxmlformats.org/officeDocument/2006/relationships" id="257" r:id="R1f53db10ca504ccb"/>
    <p:sldId xmlns:r="http://schemas.openxmlformats.org/officeDocument/2006/relationships" id="258" r:id="R9f049f5dbe2a4f9a"/>
    <p:sldId xmlns:r="http://schemas.openxmlformats.org/officeDocument/2006/relationships" id="259" r:id="R0621268569ff4e8d"/>
    <p:sldId xmlns:r="http://schemas.openxmlformats.org/officeDocument/2006/relationships" id="260" r:id="R81bf5648927440eb"/>
    <p:sldId xmlns:r="http://schemas.openxmlformats.org/officeDocument/2006/relationships" id="261" r:id="Rca621b92fd3844a7"/>
    <p:sldId xmlns:r="http://schemas.openxmlformats.org/officeDocument/2006/relationships" id="262" r:id="R6d0cafd5615e4694"/>
    <p:sldId xmlns:r="http://schemas.openxmlformats.org/officeDocument/2006/relationships" id="263" r:id="Rd24c4d01668046e0"/>
    <p:sldId xmlns:r="http://schemas.openxmlformats.org/officeDocument/2006/relationships" id="264" r:id="R0bee5f82f4564c52"/>
    <p:sldId xmlns:r="http://schemas.openxmlformats.org/officeDocument/2006/relationships" id="265" r:id="R787e905e6b6e47c2"/>
    <p:sldId xmlns:r="http://schemas.openxmlformats.org/officeDocument/2006/relationships" id="266" r:id="R5d06e0b071044558"/>
    <p:sldId xmlns:r="http://schemas.openxmlformats.org/officeDocument/2006/relationships" id="267" r:id="Rfa6b6f4147964e6e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xmlns:a="http://schemas.openxmlformats.org/drawingml/2006/main" n="120" d="100"/>
          <a:sy xmlns:a="http://schemas.openxmlformats.org/drawingml/2006/main" n="120" d="100"/>
        </p:scale>
        <p:origin x="800" y="184"/>
      </p:cViewPr>
      <p:guideLst/>
    </p:cSldViewPr>
  </p:slideViewPr>
  <p:notesTextViewPr>
    <p:cViewPr>
      <p:scale>
        <a:sx xmlns:a="http://schemas.openxmlformats.org/drawingml/2006/main" n="1" d="1"/>
        <a:sy xmlns:a="http://schemas.openxmlformats.org/drawingml/2006/main"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c9a864aa2cfe4617" /><Relationship Type="http://schemas.openxmlformats.org/officeDocument/2006/relationships/slideMaster" Target="/ppt/slideMasters/slideMaster1.xml" Id="R6ff328e1b8d34677" /><Relationship Type="http://schemas.openxmlformats.org/officeDocument/2006/relationships/notesMaster" Target="/ppt/notesMasters/notesMaster1.xml" Id="Ra54c0abecc3847dd" /><Relationship Type="http://schemas.openxmlformats.org/officeDocument/2006/relationships/presProps" Target="/ppt/presProps.xml" Id="R56174bde93a54fe1" /><Relationship Type="http://schemas.openxmlformats.org/officeDocument/2006/relationships/viewProps" Target="/ppt/viewProps.xml" Id="R051096ccf4094f4f" /><Relationship Type="http://schemas.openxmlformats.org/officeDocument/2006/relationships/tableStyles" Target="/ppt/tableStyles.xml" Id="R4c15a47de73d4270" /><Relationship Type="http://schemas.openxmlformats.org/officeDocument/2006/relationships/slide" Target="/ppt/slides/slide1.xml" Id="R679581df0c3144fd" /><Relationship Type="http://schemas.openxmlformats.org/officeDocument/2006/relationships/slide" Target="/ppt/slides/slide2.xml" Id="R1f53db10ca504ccb" /><Relationship Type="http://schemas.openxmlformats.org/officeDocument/2006/relationships/slide" Target="/ppt/slides/slide3.xml" Id="R9f049f5dbe2a4f9a" /><Relationship Type="http://schemas.openxmlformats.org/officeDocument/2006/relationships/slide" Target="/ppt/slides/slide4.xml" Id="R0621268569ff4e8d" /><Relationship Type="http://schemas.openxmlformats.org/officeDocument/2006/relationships/slide" Target="/ppt/slides/slide5.xml" Id="R81bf5648927440eb" /><Relationship Type="http://schemas.openxmlformats.org/officeDocument/2006/relationships/slide" Target="/ppt/slides/slide6.xml" Id="Rca621b92fd3844a7" /><Relationship Type="http://schemas.openxmlformats.org/officeDocument/2006/relationships/slide" Target="/ppt/slides/slide7.xml" Id="R6d0cafd5615e4694" /><Relationship Type="http://schemas.openxmlformats.org/officeDocument/2006/relationships/slide" Target="/ppt/slides/slide8.xml" Id="Rd24c4d01668046e0" /><Relationship Type="http://schemas.openxmlformats.org/officeDocument/2006/relationships/slide" Target="/ppt/slides/slide9.xml" Id="R0bee5f82f4564c52" /><Relationship Type="http://schemas.openxmlformats.org/officeDocument/2006/relationships/slide" Target="/ppt/slides/slide10.xml" Id="R787e905e6b6e47c2" /><Relationship Type="http://schemas.openxmlformats.org/officeDocument/2006/relationships/slide" Target="/ppt/slides/slide11.xml" Id="R5d06e0b071044558" /><Relationship Type="http://schemas.openxmlformats.org/officeDocument/2006/relationships/slide" Target="/ppt/slides/slide12.xml" Id="Rfa6b6f4147964e6e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4fc773be71d94f3c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e5391b3eb74e45d7" /><Relationship Type="http://schemas.openxmlformats.org/officeDocument/2006/relationships/notesMaster" Target="/ppt/notesMasters/notesMaster1.xml" Id="R48e1a9caa44546f4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a392adb06e02463d" /><Relationship Type="http://schemas.openxmlformats.org/officeDocument/2006/relationships/notesMaster" Target="/ppt/notesMasters/notesMaster1.xml" Id="R4dc8a4e39eb84883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b134fc0cca184ce7" /><Relationship Type="http://schemas.openxmlformats.org/officeDocument/2006/relationships/notesMaster" Target="/ppt/notesMasters/notesMaster1.xml" Id="Re5b4b21a69a543cf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6272966524d441cd" /><Relationship Type="http://schemas.openxmlformats.org/officeDocument/2006/relationships/notesMaster" Target="/ppt/notesMasters/notesMaster1.xml" Id="Rb969706481864796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3085ff0b1b9f4bd2" /><Relationship Type="http://schemas.openxmlformats.org/officeDocument/2006/relationships/notesMaster" Target="/ppt/notesMasters/notesMaster1.xml" Id="R92e09e69ef184b72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bc5aad3d5b0646a5" /><Relationship Type="http://schemas.openxmlformats.org/officeDocument/2006/relationships/notesMaster" Target="/ppt/notesMasters/notesMaster1.xml" Id="Ra0aad96699d94dd9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cbfe8a53d1174d27" /><Relationship Type="http://schemas.openxmlformats.org/officeDocument/2006/relationships/notesMaster" Target="/ppt/notesMasters/notesMaster1.xml" Id="R944ef7905fb0463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0544cb5a129842d4" /><Relationship Type="http://schemas.openxmlformats.org/officeDocument/2006/relationships/notesMaster" Target="/ppt/notesMasters/notesMaster1.xml" Id="Rdac59051330a4dca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0c37fccf1c344828" /><Relationship Type="http://schemas.openxmlformats.org/officeDocument/2006/relationships/notesMaster" Target="/ppt/notesMasters/notesMaster1.xml" Id="Ra5b0c268f0434406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392f8dd6a4ee42d0" /><Relationship Type="http://schemas.openxmlformats.org/officeDocument/2006/relationships/notesMaster" Target="/ppt/notesMasters/notesMaster1.xml" Id="Rddfd8275446145b7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f8230e3685ca4e1a" /><Relationship Type="http://schemas.openxmlformats.org/officeDocument/2006/relationships/notesMaster" Target="/ppt/notesMasters/notesMaster1.xml" Id="Rbac9338966404c01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3c05bf1133ef4f54" /><Relationship Type="http://schemas.openxmlformats.org/officeDocument/2006/relationships/notesMaster" Target="/ppt/notesMasters/notesMaster1.xml" Id="R5a0e194a5ba74051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bce050c4dea749d0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e773637d97aa46b5" /><Relationship Type="http://schemas.openxmlformats.org/officeDocument/2006/relationships/slideLayout" Target="/ppt/slideLayouts/slideLayout1.xml" Id="R6a3431ca097648a8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6a3431ca097648a8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04374b609804830" /><Relationship Type="http://schemas.openxmlformats.org/officeDocument/2006/relationships/image" Target="/ppt/media/image.jpeg" Id="Rbc68fc825b7a4b01" /><Relationship Type="http://schemas.openxmlformats.org/officeDocument/2006/relationships/notesSlide" Target="/ppt/notesSlides/notesSlide1.xml" Id="Rafa48590866242e6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2aa256c8a3b4f9f" /><Relationship Type="http://schemas.openxmlformats.org/officeDocument/2006/relationships/image" Target="/ppt/media/image10.jpeg" Id="R78322dcce2f646ff" /><Relationship Type="http://schemas.openxmlformats.org/officeDocument/2006/relationships/notesSlide" Target="/ppt/notesSlides/notesSlide10.xml" Id="R569b65a632d042b5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733790a581044a2" /><Relationship Type="http://schemas.openxmlformats.org/officeDocument/2006/relationships/image" Target="/ppt/media/image11.jpeg" Id="Rc9504bc1327f4c1c" /><Relationship Type="http://schemas.openxmlformats.org/officeDocument/2006/relationships/notesSlide" Target="/ppt/notesSlides/notesSlide11.xml" Id="R6eb3c0e1e67f4cd3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f16b367adbf46b3" /><Relationship Type="http://schemas.openxmlformats.org/officeDocument/2006/relationships/image" Target="/ppt/media/image12.jpeg" Id="R4c2765499c224522" /><Relationship Type="http://schemas.openxmlformats.org/officeDocument/2006/relationships/notesSlide" Target="/ppt/notesSlides/notesSlide12.xml" Id="Rcb10992dbbf04ec5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d4163dcd8a24bb8" /><Relationship Type="http://schemas.openxmlformats.org/officeDocument/2006/relationships/image" Target="/ppt/media/image2.jpeg" Id="R895e81b5fab64d5a" /><Relationship Type="http://schemas.openxmlformats.org/officeDocument/2006/relationships/notesSlide" Target="/ppt/notesSlides/notesSlide2.xml" Id="R49e47b81a0504023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12c0b4ff22c4d0f" /><Relationship Type="http://schemas.openxmlformats.org/officeDocument/2006/relationships/image" Target="/ppt/media/image3.jpeg" Id="R789bf16f38ce43cf" /><Relationship Type="http://schemas.openxmlformats.org/officeDocument/2006/relationships/notesSlide" Target="/ppt/notesSlides/notesSlide3.xml" Id="R316b08a4c8924937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5f57e20878d402f" /><Relationship Type="http://schemas.openxmlformats.org/officeDocument/2006/relationships/image" Target="/ppt/media/image4.jpeg" Id="R502f72f47aac45ed" /><Relationship Type="http://schemas.openxmlformats.org/officeDocument/2006/relationships/notesSlide" Target="/ppt/notesSlides/notesSlide4.xml" Id="Re852c4cde5cb4189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233a7818d5b4203" /><Relationship Type="http://schemas.openxmlformats.org/officeDocument/2006/relationships/image" Target="/ppt/media/image5.jpeg" Id="R38e1850db5c94e8c" /><Relationship Type="http://schemas.openxmlformats.org/officeDocument/2006/relationships/notesSlide" Target="/ppt/notesSlides/notesSlide5.xml" Id="R8deb6fdde59f401c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6b731dc49ef404f" /><Relationship Type="http://schemas.openxmlformats.org/officeDocument/2006/relationships/image" Target="/ppt/media/image6.jpeg" Id="R551e57d1c50a4c7e" /><Relationship Type="http://schemas.openxmlformats.org/officeDocument/2006/relationships/notesSlide" Target="/ppt/notesSlides/notesSlide6.xml" Id="R4b3a980297374676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c515e4861c44c20" /><Relationship Type="http://schemas.openxmlformats.org/officeDocument/2006/relationships/image" Target="/ppt/media/image7.jpeg" Id="R3acbc26fa3d44f85" /><Relationship Type="http://schemas.openxmlformats.org/officeDocument/2006/relationships/notesSlide" Target="/ppt/notesSlides/notesSlide7.xml" Id="Rfcd3ccef746249a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d633d0966da4bc3" /><Relationship Type="http://schemas.openxmlformats.org/officeDocument/2006/relationships/image" Target="/ppt/media/image8.jpeg" Id="R941153c93886422e" /><Relationship Type="http://schemas.openxmlformats.org/officeDocument/2006/relationships/notesSlide" Target="/ppt/notesSlides/notesSlide8.xml" Id="Ra28464ae53974419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e7fd7e2981f40b0" /><Relationship Type="http://schemas.openxmlformats.org/officeDocument/2006/relationships/image" Target="/ppt/media/image9.jpeg" Id="Reb602b7b2e4348c5" /><Relationship Type="http://schemas.openxmlformats.org/officeDocument/2006/relationships/notesSlide" Target="/ppt/notesSlides/notesSlide9.xml" Id="Rfae6905b73734ec2" /></Relationships>
</file>

<file path=ppt/slides/slide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c68fc825b7a4b01"/>
          <a:srcRect xmlns:a="http://schemas.openxmlformats.org/drawingml/2006/main" l="0" t="7813" r="0" b="78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498FAFB2-A40B-4CDE-9B82-8B85242F80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E6B45B56-EB14-4C89-B0CB-24C0DD8126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50FBC40F-32C9-44EF-94AA-BF1D8E8E82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781050"/>
            <a:ext cx="49530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TECNOTITAN CORPORATE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B794B7AD-2313-451E-B1A7-F13CC930BA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333500"/>
            <a:ext cx="590550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4050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4050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091101BD-06C3-4B84-B44F-E3A1FE0A29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2114550"/>
            <a:ext cx="20002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5E6FF"/>
          </a:solidFill>
          <a:ln xmlns:a="http://schemas.openxmlformats.org/drawingml/2006/main" w="0">
            <a:solidFill>
              <a:srgbClr val="55E6FF"/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C8DFB49-B6CC-432F-90B2-310CC080D8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533650"/>
            <a:ext cx="6572250" cy="1123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550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Tecnologia aplicada para empresas que precisam construir o futuro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75EB190D-A183-4336-B2B6-5E6E2F2106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857625"/>
            <a:ext cx="6191250" cy="742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Software, inteligência artificial, videogames, robótica e consultoria de transformação tecnológica da Colômbia para mercados globais.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E4285EBC-0108-45B9-B2EC-DC390D2C95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095875"/>
            <a:ext cx="25717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820">
              <a:alpha val="80000"/>
            </a:srgbClr>
          </a:solidFill>
          <a:ln xmlns:a="http://schemas.openxmlformats.org/drawingml/2006/main" w="9525">
            <a:solidFill>
              <a:srgbClr val="244D59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6B996C56-A39D-40C0-A922-5EE586B73C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5200650"/>
            <a:ext cx="22669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David Arias Giraldo, CEO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9E9729AE-53CC-4D37-9FC6-64893C6AF8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05200" y="5095875"/>
            <a:ext cx="23812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820">
              <a:alpha val="80000"/>
            </a:srgbClr>
          </a:solidFill>
          <a:ln xmlns:a="http://schemas.openxmlformats.org/drawingml/2006/main" w="9525">
            <a:solidFill>
              <a:srgbClr val="244D59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FCF87A08-BC97-4C8E-A099-9CD04F62C9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5200650"/>
            <a:ext cx="20764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Investor Deck / 2026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3342DDB2-F021-4BC3-9CDD-802D00E83E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23431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11241005-E9C5-45CB-B4B2-07ACEB3068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0" y="25050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C3EDE249-0B36-4A36-A582-A546841D04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24900" y="24860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US$500K pre-seed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86A0E50B-F057-4347-9DF2-ECE0953860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31432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4822AAB3-9612-4DF4-A8B9-D375A747F5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0" y="33051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9697AB6A-5C1B-48B8-9648-29777EB186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24900" y="32861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18 meses de runway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E18D08CF-249F-444C-BDDF-369B924130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39433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DA74EC46-3F38-42A9-9938-663F08A44D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0" y="41052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37E9C74E-AA2B-4E7C-9CC5-187AA35F78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24900" y="40862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6 linhas de produto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50199AC4-77DC-40B8-A21F-E36234B858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8A115F28-54A6-40EC-83E9-251DB2F182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C3546A7D-BA4B-4AB1-B6E2-E8BCDA7B5D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PT / 01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CFCDB2A0-5696-4BE7-8843-BF51BC0BB9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074459926"/>
      </p:ext>
    </p:extLst>
  </p:cSld>
</p:sld>
</file>

<file path=ppt/slides/slide10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8322dcce2f646ff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9B6A39C5-958E-4838-A02B-F4A2BCAFD6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EC9C7AE3-CF61-4C16-BC65-B4219D72E7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26339A7D-1AB7-41E9-8236-193BC108A6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95350"/>
            <a:ext cx="6096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EQUIPE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590F4F99-5D0A-4FEA-9FCD-1C5C44DE79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95400"/>
            <a:ext cx="609600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Equipe fundadora lean com foco em execução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68E188D0-68A6-4DED-9A37-697C63A39E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24150"/>
            <a:ext cx="609600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David Arias Giraldo lidera a visão como CEO. Hoje a empresa conta com uma consultora em tempo integral e dois programadores.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B56F2B84-C2A3-4799-94B1-C0704DBFEA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733800"/>
            <a:ext cx="2424113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45665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A36688F4-7529-4894-9F89-CE1236DE16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3943350"/>
            <a:ext cx="2081213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CEO fundador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C53883A2-60F8-488C-9EDF-9D223DFCCD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81363" y="3733800"/>
            <a:ext cx="2424113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1A4C57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037089F4-B87D-420F-880C-A33298E256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52813" y="3943350"/>
            <a:ext cx="2081213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Consultoria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02396513-BB03-4700-AFAA-41C09344AD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38825" y="3733800"/>
            <a:ext cx="2424113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45665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41443300-6E89-4E91-B727-3DB27EE787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10275" y="3943350"/>
            <a:ext cx="2081213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Engenharia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C4C84AA9-3C79-4277-B214-BE8CA0A887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96288" y="3733800"/>
            <a:ext cx="2424113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1A4C57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49ED8E2B-467F-4887-9DC8-4E8561C62C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67738" y="3943350"/>
            <a:ext cx="2081213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Próximas contratações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F048B31F-224A-477D-91F4-65AEA135EF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5410200"/>
            <a:ext cx="93345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Hiring priorities: product engineering, AI delivery, sales development and investor relations.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5F3F378F-5C3C-4680-9476-C08FF50355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8ACD7C70-CD79-425B-B63C-51CCB4E5F9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335672FF-5624-4FFE-855D-7CA538ECCE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PT / 10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8CCB10D5-ACD5-407A-992D-DA8E44909D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66793435"/>
      </p:ext>
    </p:extLst>
  </p:cSld>
</p:sld>
</file>

<file path=ppt/slides/slide1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9504bc1327f4c1c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C5A13FCB-2C6F-42A7-9103-3681E918B3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8A8ADDC5-9200-4481-81AD-45107183B9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F8225AE4-7954-4FB4-9999-63E96D73F9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76300"/>
            <a:ext cx="5905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ROADMAP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F8644BA7-5BF9-4F2A-8F35-D7980031C5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76350"/>
            <a:ext cx="590550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Da validação a uma plataforma tecnológica regional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E7E3B2C7-5FEC-4A0E-A446-8C8FD25829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05100"/>
            <a:ext cx="590550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A rota prioriza casos reais, produtos próprios, automação interna e expansão comercial com foco investor-ready.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34D2D7B7-0339-4005-AD23-94F0F187B1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62050" y="4000500"/>
            <a:ext cx="2806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CC277A7-CFC7-4F32-8484-E36377D965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41719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FE9FB702-7720-4F22-8760-3B9707FE39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4514850"/>
            <a:ext cx="2463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2026: casos e MVPs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397CE0E-8EAB-430D-9866-7CF7A1ED6B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6850" y="459105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40886E87-992D-43BB-9CA0-D80CFBEBDA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40200" y="4000500"/>
            <a:ext cx="2806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B25E2993-8629-4633-ACDA-EFB49B5A50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11650" y="41719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59142D7A-8427-4462-B5B0-37E93F1F44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11650" y="4514850"/>
            <a:ext cx="2463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2027: produto e IP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DDA6B96C-2745-42BE-A547-A3959C1318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85000" y="459105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B118DA58-5B7C-4409-B758-31FAEED4C0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18350" y="4000500"/>
            <a:ext cx="2806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1A05D36A-D842-4E79-9B19-4267C6DC5E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89800" y="41719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C6400515-11B4-4338-90C5-1FEE0DC640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89800" y="4514850"/>
            <a:ext cx="2463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2028: escala regional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950F5B30-CE60-4AC2-9D43-460518FFA0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73CB9338-22D5-4B95-AFB8-A63B88A3E3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F04CA3F1-37CF-4F7E-AD77-D1935EFC19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PT / 11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D09E5574-DAA3-447E-AAD0-1C72AF1E2E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97099415"/>
      </p:ext>
    </p:extLst>
  </p:cSld>
</p:sld>
</file>

<file path=ppt/slides/slide1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c2765499c224522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E88658D8-FE71-4B3A-B86D-73138CBDAE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7548F009-DF77-4ECB-9F1E-A5835CCBE4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66CEC6B6-43E7-4E3A-809D-411ECECDA2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047750"/>
            <a:ext cx="6572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INVESTIMENTO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8AFF91EE-551B-4BC2-82DD-422934CED3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447800"/>
            <a:ext cx="65722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Levantamos US$500K pre-seed para chegar a pilotos pagos e produto repetível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E686042E-A335-4403-A88F-3C71879B64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876550"/>
            <a:ext cx="65722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A rodada financia 18 meses para transformar serviços de IA e software em produtos próprios com clientes iniciais, casos de uso mensuráveis e base comercial global.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711FCF6B-2D32-4C73-AC93-A9690E878F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15430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137AAAC4-A84B-4570-B28D-5A99456640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17049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51E4DD2F-C904-4B5D-8C4B-7A33D2D822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16859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40% produto e engenharia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E70603E2-57CB-4333-A181-413D2CD7B1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23431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49415646-CEDA-41E3-963D-4DF82B50B6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25050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5BAFF4D6-D967-45F8-B0E1-652266E545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24860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25% vendas e pilotos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E298A9AB-04E9-41C7-9EAB-283CD4EB3E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31432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6828FDC4-0A5B-4595-844B-F638A6BC62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33051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68CC5531-0208-4E3B-9F2A-FCC881FDB2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32861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20% delivery de IA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0C09FDDB-9B80-4223-9B35-0201D7C4DD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39433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9E3EFB7D-B516-4AC0-B9A2-2682BDDE95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41052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9049022F-4371-4503-AC94-6FCA266535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40862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15% operações e data room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EB3FA840-27EE-4BFD-8F0B-874BD5AA72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086350"/>
            <a:ext cx="58102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820">
              <a:alpha val="86667"/>
            </a:srgbClr>
          </a:solidFill>
          <a:ln xmlns:a="http://schemas.openxmlformats.org/drawingml/2006/main" w="9525">
            <a:solidFill>
              <a:srgbClr val="55E6FF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E9AF4306-297B-4990-B8D9-4145B7AB4C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" y="5314950"/>
            <a:ext cx="52387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5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info@tecnotitan.com  |  www.tecnotitan.com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6C5B1323-873A-461A-8546-812686C473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9BA93F32-0D94-4A9D-9D65-8D5DDE282B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226E56A4-348C-4A07-BAB2-7DB75241F4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PT / 12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EEDE4F56-E1DB-451A-A919-7573DFC7FA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282234247"/>
      </p:ext>
    </p:extLst>
  </p:cSld>
</p:sld>
</file>

<file path=ppt/slides/slide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95e81b5fab64d5a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760B273B-ED1A-419E-A9C9-4AA2613510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14B9B8B6-18BB-42B4-9840-2706E6B329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5E75EBB4-48DA-4E87-B7F5-49A38FE3C4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104900"/>
            <a:ext cx="5715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POR QUE AGORA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154F7027-BC06-4A85-BDE2-9A01733BF6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504950"/>
            <a:ext cx="571500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Empresas precisam implementar IA, não comprar mais apresentações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516E6EF1-0A27-426B-8805-D21B4637F6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933700"/>
            <a:ext cx="571500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A pressão por adotar IA chegou a empresas que ainda operam com processos manuais, dados dispersos e equipes sem capacidade interna para construir.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C59C641E-F33D-45FC-92CE-45DE2824ED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629150"/>
            <a:ext cx="3187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F4D38D8A-EE26-4F39-90F1-14A54D43BA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48006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1F035514-EAE5-4C5C-B008-D6F4D14ADC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5143500"/>
            <a:ext cx="2844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Dor operacional clara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3652E2D8-5D1B-41FE-9879-7FB3C9BA13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49700" y="52197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F21720A6-E2A0-4930-8DD7-87B8E8401E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83050" y="4629150"/>
            <a:ext cx="3187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739D69A7-C6F5-4C2A-84EB-7FE03AA515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54500" y="48006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5C83F73E-2CB8-40A8-B9EA-905A42473C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54500" y="5143500"/>
            <a:ext cx="2844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Demanda crescente por IA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44CBAFD5-9F7D-47AC-A4C3-667B6832B9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08850" y="52197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A65DCD8A-FAB5-4B35-B26C-AB8F00DDF4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42200" y="4629150"/>
            <a:ext cx="3187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8C9B79FE-661F-458A-8BF8-2DB2F7C8EA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13650" y="48006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58B652B7-29E0-4DE4-879A-91FACED0C5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13650" y="5143500"/>
            <a:ext cx="2844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Necessidade de execução técnica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8840AC41-B21D-4D01-A707-259BF6F89F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1B2BB3F1-6BFC-4795-9F86-4ABC348D93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46B598A5-D80A-42D9-A21C-9B604A3EB8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PT / 02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D6255842-A39C-4900-85AA-AEE5775601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557828485"/>
      </p:ext>
    </p:extLst>
  </p:cSld>
</p:sld>
</file>

<file path=ppt/slides/slide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89bf16f38ce43cf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EB06E840-4FD8-4D62-9C65-C1C6AA496C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4A29E1AE-5ABD-454C-A40C-8346C81159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82593ED1-95C9-42AC-9D34-5A8B189760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028700"/>
            <a:ext cx="56197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PROBLEMA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F0E23339-BE37-4856-BDAD-442E4CFE03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428750"/>
            <a:ext cx="56197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A transformação tecnológica trava quando vive em silos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66B122E-A22A-4FDF-9C6D-84A86D3930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857500"/>
            <a:ext cx="56197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Muitas empresas têm processos manuais, dados subutilizados, pressão para implementar IA e equipes sem um caminho claro de ideias a produtos.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B982EB57-5622-4F05-831B-1457D92BE7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1375" y="1524000"/>
            <a:ext cx="3476625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25738EBB-6ADF-4DB4-9F57-DF7B8C0269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62825" y="16859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AF1160D4-43A5-48FE-BB1D-426E24A37D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58125" y="1666875"/>
            <a:ext cx="2600325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Trabalho repetitivo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B81077F-19E0-4F3D-87E3-0253DA4BBA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1375" y="2324100"/>
            <a:ext cx="3476625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74AE98E2-D05A-48A6-BE93-9642F8C8DC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62825" y="24860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D2670993-0195-462B-8965-604E4163C4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58125" y="2466975"/>
            <a:ext cx="2600325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Dados sem ação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0259A624-D3A1-4A53-B2B9-91699D3A58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1375" y="3124200"/>
            <a:ext cx="3476625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00F6482A-9362-4094-9B60-E474D94207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62825" y="32861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9B2620C2-8394-4C7A-A754-93CD5F1326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58125" y="3267075"/>
            <a:ext cx="2600325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IA sem adoção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3DADDE7E-6275-45DD-A76D-1F9ABFF155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1375" y="3924300"/>
            <a:ext cx="3476625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65FDF0A4-9FFC-42CF-9B3A-5A79964FA0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62825" y="40862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59120869-C689-4C4D-A5C7-0DC0697C4A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58125" y="4067175"/>
            <a:ext cx="2600325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Talento sem playbooks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A6A79283-026B-4420-B488-C27938A1F4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629150"/>
            <a:ext cx="34290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A8B7C7"/>
                </a:solidFill>
                <a:latin typeface="Aptos"/>
                <a:ea typeface="Aptos"/>
                <a:cs typeface="Aptos"/>
              </a:rPr>
              <a:t>Manual workflows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634C1611-E87E-45DA-926C-2D6E0EF181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895850"/>
            <a:ext cx="3429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5"/>
          </a:solidFill>
          <a:ln xmlns:a="http://schemas.openxmlformats.org/drawingml/2006/main" w="9525">
            <a:solidFill>
              <a:srgbClr val="193641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9B0FB49B-C35F-4540-9F8B-36FFCB7E62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895850"/>
            <a:ext cx="24765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5E6FF"/>
          </a:solidFill>
          <a:ln xmlns:a="http://schemas.openxmlformats.org/drawingml/2006/main" w="0">
            <a:solidFill>
              <a:srgbClr val="55E6FF"/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5E5883BC-8DF2-4A44-9F30-A13066CBB1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162550"/>
            <a:ext cx="34290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A8B7C7"/>
                </a:solidFill>
                <a:latin typeface="Aptos"/>
                <a:ea typeface="Aptos"/>
                <a:cs typeface="Aptos"/>
              </a:rPr>
              <a:t>Data activation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AF90E14E-5818-42A5-8303-3C7FB9C0E9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429250"/>
            <a:ext cx="3429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5"/>
          </a:solidFill>
          <a:ln xmlns:a="http://schemas.openxmlformats.org/drawingml/2006/main" w="9525">
            <a:solidFill>
              <a:srgbClr val="193641"/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4B18BD54-02C1-4896-933F-CDEDB98CD4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429250"/>
            <a:ext cx="17145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1F5A0"/>
          </a:solidFill>
          <a:ln xmlns:a="http://schemas.openxmlformats.org/drawingml/2006/main" w="0">
            <a:solidFill>
              <a:srgbClr val="41F5A0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07ED9C38-7860-49B3-B2D6-4AED8DFD90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695950"/>
            <a:ext cx="34290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A8B7C7"/>
                </a:solidFill>
                <a:latin typeface="Aptos"/>
                <a:ea typeface="Aptos"/>
                <a:cs typeface="Aptos"/>
              </a:rPr>
              <a:t>AI adoption gap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9DFC53B5-4B8F-4DE9-A43F-2077BED825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962650"/>
            <a:ext cx="3429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5"/>
          </a:solidFill>
          <a:ln xmlns:a="http://schemas.openxmlformats.org/drawingml/2006/main" w="9525">
            <a:solidFill>
              <a:srgbClr val="193641"/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A31D76A8-9B6A-435D-B732-0982A98104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962650"/>
            <a:ext cx="283845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CF6B"/>
          </a:solidFill>
          <a:ln xmlns:a="http://schemas.openxmlformats.org/drawingml/2006/main" w="0">
            <a:solidFill>
              <a:srgbClr val="FFCF6B"/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ADC1B49E-E05B-4D80-BB93-B87B917E8A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4D82BC06-4740-40DC-8973-37EFA56065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74DDD714-16A0-4D3A-B182-E338E4F372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PT / 03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80277A85-6EBC-402B-9FCA-D3EF8EB906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998386219"/>
      </p:ext>
    </p:extLst>
  </p:cSld>
</p:sld>
</file>

<file path=ppt/slides/slide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02f72f47aac45ed"/>
          <a:srcRect xmlns:a="http://schemas.openxmlformats.org/drawingml/2006/main" l="0" t="7813" r="0" b="78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D7D761D5-96B0-40F7-9F54-E0C463310E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CE9D656D-55B4-4761-8B4F-2C00EBDE5D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38DF02A0-7FFB-42DA-863F-28166BBAE0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95350"/>
            <a:ext cx="6191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PLATAFORMA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6B386778-1CD4-4B63-A6E7-3F489EC705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95400"/>
            <a:ext cx="61912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A Tecnotitan transforma consultoria em produto, e produto em plataforma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D74D18A9-0FC5-4391-A2E6-E21EE2AC6E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24150"/>
            <a:ext cx="61912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Cada projeto alimenta módulos reutilizáveis, conhecimento setorial e capacidades que aceleram novas soluções.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89DB364F-63A1-445B-B06B-10940521B1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3790950"/>
            <a:ext cx="222408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58714E44-AF60-42CA-8C94-2A03CD6005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39624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9451E9DC-14D4-4C10-AFC8-C740E82236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4305300"/>
            <a:ext cx="188118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Diagnosticar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E1474C25-9761-4C68-8F89-51B08406C7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76588" y="43815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E55911F8-C6ED-4C3E-8828-F2ACDE82B5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09938" y="3790950"/>
            <a:ext cx="222408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5A978A52-F066-4A61-AA3F-4F094C8A08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81388" y="39624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F74074C3-569B-4418-AEFE-581482DD88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81388" y="4305300"/>
            <a:ext cx="188118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Construir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5C796862-CB2E-4D67-AEBC-4DE1BF2BFB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72125" y="43815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B55786EB-5359-40C7-BEC4-56E3A10FD6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05475" y="3790950"/>
            <a:ext cx="222408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0B146366-A7DD-4016-994E-47D8FAF61E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76925" y="39624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258BBF93-A94D-4F7C-8CA2-4C25A58411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76925" y="4305300"/>
            <a:ext cx="188118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Productizar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43A483A5-2F75-450A-B9AE-B3ECDCD362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67663" y="43815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093AF38B-C84F-45BC-BC94-12F4A1C4EE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01013" y="3790950"/>
            <a:ext cx="222408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41044449-1EDF-45D3-85BF-1CBC8CB2FB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72463" y="39624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58464BF7-5C0F-4A0E-8D34-6168CB1088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72463" y="4305300"/>
            <a:ext cx="188118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Escalar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ED876AF8-14F3-4E2D-A7AA-81F08F10E3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00200" y="5276850"/>
            <a:ext cx="82867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Reusable IP, sector knowledge and operating playbooks compound across every project.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A5DFFF0C-35DA-4219-9B93-7821BD001F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538D5760-495D-454B-8A83-088731CBCE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B31B305C-818A-4757-AE39-0A92D3B020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PT / 04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F6BB4931-6187-4AE6-965B-03B9D2B4C0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498931863"/>
      </p:ext>
    </p:extLst>
  </p:cSld>
</p:sld>
</file>

<file path=ppt/slides/slide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8e1850db5c94e8c"/>
          <a:srcRect xmlns:a="http://schemas.openxmlformats.org/drawingml/2006/main" l="0" t="7813" r="0" b="78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FF7B0DE7-F4B9-4762-BA53-50B51CD90F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82295D23-69B4-4A88-A1FB-9022F790EE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6ABE126E-BCB3-4BCB-8CB1-3D9313005D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38200"/>
            <a:ext cx="5810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PORTFÓLIO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3B542A1A-20DD-4D78-B59C-240CF61254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38250"/>
            <a:ext cx="58102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Um sistema de produtos para empresas, talentos e experiências digitais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1A921694-F518-4E08-86DB-CD806533DF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667000"/>
            <a:ext cx="58102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O portfólio foi desenhado para entrar por necessidades urgentes e expandir para operação, aprendizado e inteligência aplicada.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9FA16BBE-96AC-40AA-934B-074C149313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6195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45665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33D3943A-23BF-4A6B-A507-9105F521A9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38290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Copiloto Pyme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5A53D36E-49B0-488E-8122-51B7755D78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33850" y="36195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1A4C57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1496753C-BCCA-4D66-A696-3471CE0588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05300" y="38290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Tecnotitan OS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E69B7CD4-61A5-4D11-851D-101738C33F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43800" y="36195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45665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3199FCB1-8C97-4878-9283-77F965B870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38290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Life Copilot app móvel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4D870C33-0A0A-4010-BED8-464C348B2D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5720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1A4C57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17C758BF-2427-4E72-97AB-9DBCC9AE22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47815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Tecnotitan Engine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631C586F-AF99-4031-AAA7-4ADE248C87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33850" y="45720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45665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23D86E17-3D9F-44D5-8749-4A430A540B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05300" y="47815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Academia Tecnotitan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CC2A37E9-521F-4ED7-A1B5-72B8E0F14D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43800" y="45720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1A4C57"/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198A926F-AECA-4AC2-8376-AC54EB2659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47815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Call Center AI Tecnotitan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F8D41AEB-456F-4588-9DF5-C9DA40045C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91E52272-C833-47F3-8093-B27DCC63F1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82012E76-848F-4ACA-884E-D07431839F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PT / 05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50E3A625-149F-4176-9616-2E5E59DFED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29538010"/>
      </p:ext>
    </p:extLst>
  </p:cSld>
</p:sld>
</file>

<file path=ppt/slides/slide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51e57d1c50a4c7e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42AFA8D2-D6E2-4A68-B810-CD4537803F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6ADB4B6D-F382-426B-84EE-B7676F2EF4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9A67C41E-79CE-4670-BDA1-0DA8806513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933450"/>
            <a:ext cx="5810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SERVIÇOS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7F7F8BE7-5F37-4810-930A-A5FF25C7B3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333500"/>
            <a:ext cx="58102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Consultoria acelera receita e aprendizado de mercado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EF088C78-D22B-4DF3-8ED7-A842353EA9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62250"/>
            <a:ext cx="58102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Os serviços geram confiança, revelam problemas reais e convertem implementações em ativos repetíveis.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57E42EEC-1150-4A2F-9173-75AE005A75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3905250"/>
            <a:ext cx="220503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2A600C25-A151-493B-A017-C80E6E4CD0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40767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D1AAA8F9-019B-4CB8-A7B1-45B2856C46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4419600"/>
            <a:ext cx="186213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Diagnóstico de IA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017A5E9-0902-4D7F-BEAF-66BAB36D42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95638" y="44958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0E3D0463-422A-46EE-9359-C3F2B3BE92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28988" y="3905250"/>
            <a:ext cx="220503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2A59D649-EE62-4DE8-BAD4-7C209F63EB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00438" y="40767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1CA67CB3-E7D4-47A7-86DC-2CF84191A9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00438" y="4419600"/>
            <a:ext cx="186213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Roadmap tecnológico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095AF84-46E0-4364-B8BB-67E283BB0B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72125" y="44958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05F20B4E-CFF4-4815-96FB-F6EF3E00B6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05475" y="3905250"/>
            <a:ext cx="220503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A586F5CF-45D4-4BF0-A100-E56ECA6E56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76925" y="40767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35864B76-C7E4-4816-B1F5-85431E70CE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76925" y="4419600"/>
            <a:ext cx="186213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Implementação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8A611443-0BAA-49E5-B8E8-6C2F24ADFA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48613" y="44958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3DC96914-CDAD-4981-9543-39AE61BC49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81963" y="3905250"/>
            <a:ext cx="220503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0D62AAA2-C87D-4B43-B9F7-6F4C6D1468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53413" y="40767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A9019DA5-26A4-4BF4-8F06-EF6415B334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53413" y="4419600"/>
            <a:ext cx="186213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Adoção e treinamento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13046696-B311-4130-938A-C2DC0DF4F1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5429250"/>
            <a:ext cx="79057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Services are the market-sensing engine that turns demand into product decisions.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6ED5BAAE-8E1B-4E87-B2A1-8ABCC68532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78CFEA57-481F-4256-BF64-57F15119AD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AD8017A8-5801-475E-96F8-BA73D035DF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PT / 06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5913B0F9-B497-4467-87F4-2D277E49C1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24330810"/>
      </p:ext>
    </p:extLst>
  </p:cSld>
</p:sld>
</file>

<file path=ppt/slides/slide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acbc26fa3d44f85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B191E257-6FFA-4D6D-AB41-BD8E092A04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F4C0F571-83E4-47FD-96A6-56F19D05F2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2E72279A-EB53-4D78-A83D-005AE39A2E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781050"/>
            <a:ext cx="6191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DIVISÕES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F394B4E1-D50D-4DFE-B1CA-06A6EDEB8F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181100"/>
            <a:ext cx="61912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Cinco divisões compartilham IP, dados e talento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C86408F7-CE51-4869-954C-79986FC61E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609850"/>
            <a:ext cx="61912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Software, IA, videogames, robótica e transformação tecnológica operam como uma arquitetura comum, não negócios isolados.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823C0E17-73FA-4023-8664-3CCD350E7E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14850" y="3371850"/>
            <a:ext cx="3143250" cy="876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51117">
              <a:alpha val="93333"/>
            </a:srgbClr>
          </a:solidFill>
          <a:ln xmlns:a="http://schemas.openxmlformats.org/drawingml/2006/main" w="19050">
            <a:solidFill>
              <a:srgbClr val="55E6FF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795ACA07-756B-44F3-8A6A-77065C424D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53000" y="3581400"/>
            <a:ext cx="2266950" cy="514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80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TECNOTITAN</a:t>
            </a:r>
          </a:p>
          <a:p xmlns:a="http://schemas.openxmlformats.org/drawingml/2006/main">
            <a:pPr algn="ctr">
              <a:defRPr sz="180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80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CORE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33E7CB2D-FBF1-4AA9-999B-3297459EEC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71950" y="4457700"/>
            <a:ext cx="38481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Shared IP, data and reusable playbooks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3EF8E5C7-BEE2-45A3-9CE1-4D9503BE41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143500"/>
            <a:ext cx="20383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A23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B65BC611-D8C9-44A4-A2B2-CEC5BA2A65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5353050"/>
            <a:ext cx="17716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Software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665783FE-2D47-4E92-B3A8-A1212AFCBD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33550" y="4762500"/>
            <a:ext cx="190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914D23DB-7D31-4F37-894B-E5CF0BFD87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5143500"/>
            <a:ext cx="20383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A23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1511037E-7523-48AC-910F-F5A8927958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28950" y="5353050"/>
            <a:ext cx="17716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Inteligência artificial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E75B4FA0-81F0-4F41-A2EF-76AB081494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05250" y="4762500"/>
            <a:ext cx="190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B56ED87F-7B25-49BF-A73A-277FD15E73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67300" y="5143500"/>
            <a:ext cx="20383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A23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A00B209D-8149-4F25-BB23-32E139B212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00650" y="5353050"/>
            <a:ext cx="17716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Videogames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C7D30ABE-9236-410B-80A1-986CE5DD1F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76950" y="4762500"/>
            <a:ext cx="190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707E23C0-8F8B-416A-814C-D9FC15AA1A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0" y="5143500"/>
            <a:ext cx="20383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A23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8087A66F-412D-4AF4-AEE4-1D19CF0A73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72350" y="5353050"/>
            <a:ext cx="17716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Robótica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54B1D0C8-4F6F-4024-B9AF-CD84258E4C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8650" y="4762500"/>
            <a:ext cx="190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191A3B4B-48D5-41CA-8590-C6BAFD7D92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10700" y="5143500"/>
            <a:ext cx="20383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A23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9935CDE9-2F3E-4F62-9A66-50851E0611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44050" y="5353050"/>
            <a:ext cx="17716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Consultoria tecnológica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7EC27637-D5E3-42B5-AF26-4B2CE7AD84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0350" y="4762500"/>
            <a:ext cx="190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A9AE8F3B-DCF8-4523-9A9F-32CBBD954E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43075" y="4762500"/>
            <a:ext cx="8686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E64838F2-AA76-4F8A-A0B8-37CCDB0391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4D0EA09A-5406-4488-B02A-F590A8720C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EA4F2A5E-394E-4EEF-94B6-7B00873F6C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PT / 07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758BE034-C3E8-46FD-B8F4-D70F2A67CF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809882581"/>
      </p:ext>
    </p:extLst>
  </p:cSld>
</p:sld>
</file>

<file path=ppt/slides/slide8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41153c93886422e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1923111A-7D59-482D-80DD-7EBCB87DBD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735FD1F7-DA3A-4EF3-9DCE-3986C77A44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C177F4EA-F91F-4C94-B004-D2A1511727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76300"/>
            <a:ext cx="60007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MODELO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FC2EFD22-BAD6-494A-8DF1-7184E88F8E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76350"/>
            <a:ext cx="60007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Receita de serviços hoje, produtos escaláveis amanhã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C37F711D-20F4-4E6B-8B21-F971AEA4DB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05100"/>
            <a:ext cx="60007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O modelo combina consultoria, implementação, assinaturas, licenciamento, academia e futuros spin-offs tecnológicos.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B14D1B34-03DF-4E7C-99E2-C809C54B31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3829050"/>
            <a:ext cx="2252663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70848AE4-B8BC-4279-B62E-8725A53386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40005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A7F13AF3-63A6-4F9C-99B8-1AE9F7FF5B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4343400"/>
            <a:ext cx="1909763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Serviços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8F43AAC2-D6F3-4F56-8B6F-74CED92F81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67063" y="44196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30F50066-F726-4EC0-9C73-9037B330A3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00413" y="3829050"/>
            <a:ext cx="2252663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397924E5-E369-4B23-B672-32FA0C6FB5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71863" y="40005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AF72EECE-DB03-4C55-B521-042AB79D42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71863" y="4343400"/>
            <a:ext cx="1909763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SaaS e licenças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F0BEB162-2EF5-4099-9CEA-CCBEBC299A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91175" y="44196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44C4BA5D-5DC7-4E2B-BD8B-41D96AED68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24525" y="3829050"/>
            <a:ext cx="2252663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930A8EE7-628C-4B6E-96A2-E102682FF9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95975" y="40005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1BD10E73-D0F2-4821-AF73-96FEC8CFA6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95975" y="4343400"/>
            <a:ext cx="1909763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Academia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A32C68A5-B246-4CED-9860-0FF35D9084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15288" y="44196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93F56CFC-EECE-47AE-925E-AF12B8D612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48638" y="3829050"/>
            <a:ext cx="2252663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30182055-E1DD-4769-927B-B278C63229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20088" y="40005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C3F61256-E34E-42D4-9CFA-A7A3E8AFE9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20088" y="4343400"/>
            <a:ext cx="1909763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Ventures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E7A4B904-10E3-40CD-9EDE-46A393E1DE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19250" y="5391150"/>
            <a:ext cx="7905750" cy="438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Each layer can monetize independently while feeding data, references and reusable modules back into the platform.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4AF7CEE3-4532-4F80-A484-103ADD6093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A386FE43-A1DD-4E21-91E9-1FB989C210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9CE32DBB-A0A8-4AF0-A462-C5EB997E7B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PT / 08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4F8BD8DA-C04E-4D37-B383-794178DB40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771325826"/>
      </p:ext>
    </p:extLst>
  </p:cSld>
</p:sld>
</file>

<file path=ppt/slides/slide9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b602b7b2e4348c5"/>
          <a:srcRect xmlns:a="http://schemas.openxmlformats.org/drawingml/2006/main" l="0" t="7813" r="0" b="78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2EAA557A-3C46-44EF-98AD-CC4F9D2469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39C6ED92-7A97-4606-9C9D-549C6CB0BC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C301B143-7442-43B1-9F7E-1262B9E0B5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76300"/>
            <a:ext cx="5715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GO-TO-MARKET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2E19816B-9820-466A-83FF-6575A48D36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76350"/>
            <a:ext cx="571500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Entrar pela dor operacional, expandir pela plataforma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E60C0E5E-A543-4763-8A91-90A52C0A01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05100"/>
            <a:ext cx="571500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A Tecnotitan pode começar com projetos de IA e software para empresas e expandir com produtos que resolvem casos recorrentes.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902F976B-96A3-43BC-9AF7-4E79533962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9950" y="1447800"/>
            <a:ext cx="34861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A7D4B136-EC59-40A0-88A8-BCA24DC3C2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1400" y="16097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34851F68-C710-42E7-A4CA-0413E26075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1590675"/>
            <a:ext cx="26098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LatAm como base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F567265-D93F-44DC-9401-C92DD34339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9950" y="2247900"/>
            <a:ext cx="34861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9B6EC848-42C1-4A56-8C13-2D6D4CB9C5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1400" y="24098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9122130F-242B-43C6-B641-ABAAC86A41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2390775"/>
            <a:ext cx="26098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Médias empresas e corporativos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065DE130-EF41-41E7-8472-D40852053A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9950" y="3048000"/>
            <a:ext cx="34861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24A5A9EF-C9D7-4FF8-9F8B-D90FDEEA81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1400" y="32099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3B1EBA2A-5CC8-4EED-9695-DBE4B15565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3190875"/>
            <a:ext cx="26098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Parceiros globais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84642340-CAB9-48A1-B18F-F39C3F32B9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9950" y="3848100"/>
            <a:ext cx="34861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A9C579FC-7968-481C-90A7-9D50187D7E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1400" y="40100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190B42AB-1DDE-4179-9150-F436890AB7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3990975"/>
            <a:ext cx="26098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Investidores estratégicos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C152FF83-3C54-431D-B4A3-5B6E724485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4876800"/>
            <a:ext cx="222885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8B1A2C65-4CA3-4BC4-B605-05D7ECF048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50482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B094F70A-C3C0-4DB3-A1C2-35DDA40B5D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5391150"/>
            <a:ext cx="188595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Pilot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66F8C6B1-CE8C-4169-9DA7-74B8FE27B2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43250" y="546735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552387F2-79F4-49E0-AF12-801DEB3093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76600" y="4876800"/>
            <a:ext cx="222885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EC3F67D4-7768-4548-B1CD-E2CB24D462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48050" y="50482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1202AEEF-F8D1-4EDA-A2EF-86B3BA0168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48050" y="5391150"/>
            <a:ext cx="188595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Implementation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536F1656-BA52-4B03-BBF8-D1049AA066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43550" y="546735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61B1DDF8-4AB7-4953-97DA-1FA9B0C574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676900" y="4876800"/>
            <a:ext cx="222885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450B2F4D-3C52-4AA3-B990-64E0C9E4D5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48350" y="50482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AB9C86C2-9989-4D0F-803C-01531C488D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48350" y="5391150"/>
            <a:ext cx="188595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Product expansion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D0438CA8-CE92-4347-ADF0-EA703F5A5B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43850" y="546735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5F6A9E6C-C11A-4023-9D56-BB9C7CAF8F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77200" y="4876800"/>
            <a:ext cx="222885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C4E8D132-B55E-4500-8B2D-CAB09A9B5E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8650" y="50482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64053FF1-91E9-48C0-90C8-E6F56384D5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8650" y="5391150"/>
            <a:ext cx="188595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Strategic partner</a:t>
            </a:r>
          </a:p>
        </p:txBody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0CA3C7E3-581C-4B03-BBE6-1868E760C5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69272C6C-FC09-4476-8D87-9626050E36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5CAF0759-7BD0-47DC-86A1-38C33FBFD4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PT / 09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3E895CEE-EF1C-46E0-AD6D-99B7BB0AC1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139254283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2026-06-06T04:26:29.3790000Z</dcterms:created>
  <dcterms:modified xsi:type="dcterms:W3CDTF">2026-06-06T04:26:29.3790000Z</dcterms:modified>
</coreProperties>
</file>