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28fa3cb94bd34b42" /><Relationship Type="http://schemas.openxmlformats.org/officeDocument/2006/relationships/extended-properties" Target="/docProps/app.xml" Id="Rb1a5f6f94dbb450e" /><Relationship Type="http://schemas.openxmlformats.org/officeDocument/2006/relationships/officeDocument" Target="/ppt/presentation.xml" Id="Ra52d5442728c4bb0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a780545947254a91"/>
  </p:sldMasterIdLst>
  <p:notesMasterIdLst>
    <p:notesMasterId xmlns:r="http://schemas.openxmlformats.org/officeDocument/2006/relationships" r:id="Reca783ce790e474c"/>
  </p:notesMasterIdLst>
  <p:sldIdLst>
    <p:sldId xmlns:r="http://schemas.openxmlformats.org/officeDocument/2006/relationships" id="256" r:id="Re1947ccac8c041e2"/>
    <p:sldId xmlns:r="http://schemas.openxmlformats.org/officeDocument/2006/relationships" id="257" r:id="Ref399b24308c49e9"/>
    <p:sldId xmlns:r="http://schemas.openxmlformats.org/officeDocument/2006/relationships" id="258" r:id="Rf575d8263ba94f15"/>
    <p:sldId xmlns:r="http://schemas.openxmlformats.org/officeDocument/2006/relationships" id="259" r:id="Ra2bec2d5a26d4b91"/>
    <p:sldId xmlns:r="http://schemas.openxmlformats.org/officeDocument/2006/relationships" id="260" r:id="Re3c09a839bcd4188"/>
    <p:sldId xmlns:r="http://schemas.openxmlformats.org/officeDocument/2006/relationships" id="261" r:id="R7201dd77bfb343d2"/>
    <p:sldId xmlns:r="http://schemas.openxmlformats.org/officeDocument/2006/relationships" id="262" r:id="Rc70785bf8d66458d"/>
    <p:sldId xmlns:r="http://schemas.openxmlformats.org/officeDocument/2006/relationships" id="263" r:id="Rf9afd228a5a84e46"/>
    <p:sldId xmlns:r="http://schemas.openxmlformats.org/officeDocument/2006/relationships" id="264" r:id="Rdf5f88e53ba84757"/>
    <p:sldId xmlns:r="http://schemas.openxmlformats.org/officeDocument/2006/relationships" id="265" r:id="Rec15288b44304996"/>
    <p:sldId xmlns:r="http://schemas.openxmlformats.org/officeDocument/2006/relationships" id="266" r:id="R4ab488a763504003"/>
    <p:sldId xmlns:r="http://schemas.openxmlformats.org/officeDocument/2006/relationships" id="267" r:id="Rb87bf02c9f684c2b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acab773315744ab" /><Relationship Type="http://schemas.openxmlformats.org/officeDocument/2006/relationships/slideMaster" Target="/ppt/slideMasters/slideMaster1.xml" Id="Ra780545947254a91" /><Relationship Type="http://schemas.openxmlformats.org/officeDocument/2006/relationships/notesMaster" Target="/ppt/notesMasters/notesMaster1.xml" Id="Reca783ce790e474c" /><Relationship Type="http://schemas.openxmlformats.org/officeDocument/2006/relationships/presProps" Target="/ppt/presProps.xml" Id="R64208e5bf61a4f2e" /><Relationship Type="http://schemas.openxmlformats.org/officeDocument/2006/relationships/viewProps" Target="/ppt/viewProps.xml" Id="Rf75b01c2b34e44b3" /><Relationship Type="http://schemas.openxmlformats.org/officeDocument/2006/relationships/tableStyles" Target="/ppt/tableStyles.xml" Id="Raf9a8852f5694224" /><Relationship Type="http://schemas.openxmlformats.org/officeDocument/2006/relationships/slide" Target="/ppt/slides/slide1.xml" Id="Re1947ccac8c041e2" /><Relationship Type="http://schemas.openxmlformats.org/officeDocument/2006/relationships/slide" Target="/ppt/slides/slide2.xml" Id="Ref399b24308c49e9" /><Relationship Type="http://schemas.openxmlformats.org/officeDocument/2006/relationships/slide" Target="/ppt/slides/slide3.xml" Id="Rf575d8263ba94f15" /><Relationship Type="http://schemas.openxmlformats.org/officeDocument/2006/relationships/slide" Target="/ppt/slides/slide4.xml" Id="Ra2bec2d5a26d4b91" /><Relationship Type="http://schemas.openxmlformats.org/officeDocument/2006/relationships/slide" Target="/ppt/slides/slide5.xml" Id="Re3c09a839bcd4188" /><Relationship Type="http://schemas.openxmlformats.org/officeDocument/2006/relationships/slide" Target="/ppt/slides/slide6.xml" Id="R7201dd77bfb343d2" /><Relationship Type="http://schemas.openxmlformats.org/officeDocument/2006/relationships/slide" Target="/ppt/slides/slide7.xml" Id="Rc70785bf8d66458d" /><Relationship Type="http://schemas.openxmlformats.org/officeDocument/2006/relationships/slide" Target="/ppt/slides/slide8.xml" Id="Rf9afd228a5a84e46" /><Relationship Type="http://schemas.openxmlformats.org/officeDocument/2006/relationships/slide" Target="/ppt/slides/slide9.xml" Id="Rdf5f88e53ba84757" /><Relationship Type="http://schemas.openxmlformats.org/officeDocument/2006/relationships/slide" Target="/ppt/slides/slide10.xml" Id="Rec15288b44304996" /><Relationship Type="http://schemas.openxmlformats.org/officeDocument/2006/relationships/slide" Target="/ppt/slides/slide11.xml" Id="R4ab488a763504003" /><Relationship Type="http://schemas.openxmlformats.org/officeDocument/2006/relationships/slide" Target="/ppt/slides/slide12.xml" Id="Rb87bf02c9f684c2b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cf1b5936b46a430a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2dd2092ab42a4d16" /><Relationship Type="http://schemas.openxmlformats.org/officeDocument/2006/relationships/notesMaster" Target="/ppt/notesMasters/notesMaster1.xml" Id="Rf0b50ae74bb84b20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b880c6bce85543b1" /><Relationship Type="http://schemas.openxmlformats.org/officeDocument/2006/relationships/notesMaster" Target="/ppt/notesMasters/notesMaster1.xml" Id="R250e95a3b153453c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f3dad10e79f04941" /><Relationship Type="http://schemas.openxmlformats.org/officeDocument/2006/relationships/notesMaster" Target="/ppt/notesMasters/notesMaster1.xml" Id="R7fe4b91b53a945ab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a9ef495efb4a4706" /><Relationship Type="http://schemas.openxmlformats.org/officeDocument/2006/relationships/notesMaster" Target="/ppt/notesMasters/notesMaster1.xml" Id="R78eac6dd7f55459c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b24ab7faa2df4d64" /><Relationship Type="http://schemas.openxmlformats.org/officeDocument/2006/relationships/notesMaster" Target="/ppt/notesMasters/notesMaster1.xml" Id="R28fe94a0e44d40c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9f0728cfd4a458c" /><Relationship Type="http://schemas.openxmlformats.org/officeDocument/2006/relationships/notesMaster" Target="/ppt/notesMasters/notesMaster1.xml" Id="R0f2578b072e9419a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c01857813ef949aa" /><Relationship Type="http://schemas.openxmlformats.org/officeDocument/2006/relationships/notesMaster" Target="/ppt/notesMasters/notesMaster1.xml" Id="Rdb1d152422244c7f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fb12e8d92d4c421c" /><Relationship Type="http://schemas.openxmlformats.org/officeDocument/2006/relationships/notesMaster" Target="/ppt/notesMasters/notesMaster1.xml" Id="Rd3b8f3a0da73463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1bbc6b424c354c13" /><Relationship Type="http://schemas.openxmlformats.org/officeDocument/2006/relationships/notesMaster" Target="/ppt/notesMasters/notesMaster1.xml" Id="R13b634c5a38a4b0f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dfedf426ecf3437a" /><Relationship Type="http://schemas.openxmlformats.org/officeDocument/2006/relationships/notesMaster" Target="/ppt/notesMasters/notesMaster1.xml" Id="Rf98dba7691c44c88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8fc76d03daf46a4" /><Relationship Type="http://schemas.openxmlformats.org/officeDocument/2006/relationships/notesMaster" Target="/ppt/notesMasters/notesMaster1.xml" Id="R8cd0f29a58f44220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cb81e57de4aa4a9c" /><Relationship Type="http://schemas.openxmlformats.org/officeDocument/2006/relationships/notesMaster" Target="/ppt/notesMasters/notesMaster1.xml" Id="R63eaeef87c8b45b0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98ccc1fb55c74003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cb8a506d2d0e4218" /><Relationship Type="http://schemas.openxmlformats.org/officeDocument/2006/relationships/slideLayout" Target="/ppt/slideLayouts/slideLayout1.xml" Id="R3439caa784c4420f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3439caa784c4420f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6f23ba0193341bc" /><Relationship Type="http://schemas.openxmlformats.org/officeDocument/2006/relationships/image" Target="/ppt/media/image.jpeg" Id="Rf8720dae921340fe" /><Relationship Type="http://schemas.openxmlformats.org/officeDocument/2006/relationships/notesSlide" Target="/ppt/notesSlides/notesSlide1.xml" Id="Rdab867f3889d405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cdf1ca39db9493b" /><Relationship Type="http://schemas.openxmlformats.org/officeDocument/2006/relationships/image" Target="/ppt/media/image10.jpeg" Id="R19ca9da802a44e13" /><Relationship Type="http://schemas.openxmlformats.org/officeDocument/2006/relationships/notesSlide" Target="/ppt/notesSlides/notesSlide10.xml" Id="R6e3791663d9a43fb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35aa05cb1154021" /><Relationship Type="http://schemas.openxmlformats.org/officeDocument/2006/relationships/image" Target="/ppt/media/image11.jpeg" Id="R3f0a576992334df2" /><Relationship Type="http://schemas.openxmlformats.org/officeDocument/2006/relationships/notesSlide" Target="/ppt/notesSlides/notesSlide11.xml" Id="Re174561773c44be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1a3e75a2b5241a2" /><Relationship Type="http://schemas.openxmlformats.org/officeDocument/2006/relationships/image" Target="/ppt/media/image12.jpeg" Id="Ra52ab9b2a2194d96" /><Relationship Type="http://schemas.openxmlformats.org/officeDocument/2006/relationships/notesSlide" Target="/ppt/notesSlides/notesSlide12.xml" Id="Rc6e0bcc30f50464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efa4819dc0b45b3" /><Relationship Type="http://schemas.openxmlformats.org/officeDocument/2006/relationships/image" Target="/ppt/media/image2.jpeg" Id="Ra1b69453902745dd" /><Relationship Type="http://schemas.openxmlformats.org/officeDocument/2006/relationships/notesSlide" Target="/ppt/notesSlides/notesSlide2.xml" Id="R1393ff4e2bd940b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21e60432ab04bd7" /><Relationship Type="http://schemas.openxmlformats.org/officeDocument/2006/relationships/image" Target="/ppt/media/image3.jpeg" Id="Rb30337451b864465" /><Relationship Type="http://schemas.openxmlformats.org/officeDocument/2006/relationships/notesSlide" Target="/ppt/notesSlides/notesSlide3.xml" Id="R7da8c89b3a984c5e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cd86658e0f44906" /><Relationship Type="http://schemas.openxmlformats.org/officeDocument/2006/relationships/image" Target="/ppt/media/image4.jpeg" Id="R96cc66bb094c44c9" /><Relationship Type="http://schemas.openxmlformats.org/officeDocument/2006/relationships/notesSlide" Target="/ppt/notesSlides/notesSlide4.xml" Id="R2337b95956f441bf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986c512011b448f" /><Relationship Type="http://schemas.openxmlformats.org/officeDocument/2006/relationships/image" Target="/ppt/media/image5.jpeg" Id="Rf416d03ae1424cfe" /><Relationship Type="http://schemas.openxmlformats.org/officeDocument/2006/relationships/notesSlide" Target="/ppt/notesSlides/notesSlide5.xml" Id="R4294f3bb88ef41a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b94c52240174db3" /><Relationship Type="http://schemas.openxmlformats.org/officeDocument/2006/relationships/image" Target="/ppt/media/image6.jpeg" Id="Reed15a35ac87471f" /><Relationship Type="http://schemas.openxmlformats.org/officeDocument/2006/relationships/notesSlide" Target="/ppt/notesSlides/notesSlide6.xml" Id="R586aa5a89e2c4dea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1441c286b9641e1" /><Relationship Type="http://schemas.openxmlformats.org/officeDocument/2006/relationships/image" Target="/ppt/media/image7.jpeg" Id="R9e8034cf3ef544fb" /><Relationship Type="http://schemas.openxmlformats.org/officeDocument/2006/relationships/notesSlide" Target="/ppt/notesSlides/notesSlide7.xml" Id="R83a8925d4b5b4857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03bb23b6e264415" /><Relationship Type="http://schemas.openxmlformats.org/officeDocument/2006/relationships/image" Target="/ppt/media/image8.jpeg" Id="R0c5b9128bc8b4f46" /><Relationship Type="http://schemas.openxmlformats.org/officeDocument/2006/relationships/notesSlide" Target="/ppt/notesSlides/notesSlide8.xml" Id="R24973298985d431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38480025e924475" /><Relationship Type="http://schemas.openxmlformats.org/officeDocument/2006/relationships/image" Target="/ppt/media/image9.jpeg" Id="R8ee19474141c4056" /><Relationship Type="http://schemas.openxmlformats.org/officeDocument/2006/relationships/notesSlide" Target="/ppt/notesSlides/notesSlide9.xml" Id="R7d36350b9d0a4c53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8720dae921340fe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FFB2087-838F-4A1C-A8A7-3179D09B0D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4CDEC8A-64D4-4C70-ACC2-88918713F2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17702E4-64D0-4FD1-9E9C-C965BC318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4953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TECNOTITAN CORPORATE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109CF7F-590D-4E56-B82C-E6EB02C413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905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C3E1C0E-464A-4BC5-A7BC-47EEFEC891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114550"/>
            <a:ext cx="2000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15AC371-3B64-4827-9302-371D337B8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33650"/>
            <a:ext cx="6572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面向企业未来建设的应用技术公司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E3501A1-9B85-462C-8580-54A5BEA3E8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57625"/>
            <a:ext cx="6191250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来自哥伦比亚，面向全球市场，提供软件、人工智能、游戏、机器人和技术转型咨询。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DA3AFC0-79E7-4070-BC65-73C28C1E5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95875"/>
            <a:ext cx="2571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629D3FB-D26C-4C83-9614-284E689000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00650"/>
            <a:ext cx="22669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David Arias Giraldo, CEO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4EB4009-5897-43D7-92DB-0E1C24776A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5095875"/>
            <a:ext cx="2381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6581125-9F88-43C2-AB1D-28B050B12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200650"/>
            <a:ext cx="2076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Investor Deck / 2026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7FA38D4-AA2D-44C7-8D2C-824E653D43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96D82CC-9312-4D7C-85AD-4BB7DA9ABA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96D29CF-E4C3-44AF-943A-FA87BA35E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US$500K pre-seed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A89A299-BCC8-4CCF-B5D1-6C2D3E2379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64CB9BA-8F58-489D-A72C-38D261192E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F21B384-1E68-4597-935D-3BEE663D18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18 个月 runway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6CC02C7-92C1-4014-A261-73791EF9FC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B501726-DC9E-4A54-B3EA-8A6FB181DE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2EF6C08-336A-4009-A06D-B29FFB4B62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6 条产品线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3D59071-4317-446C-AA7B-4BF4DF8421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B6B05AC-6495-4D86-B389-222060830F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6C5F302F-B2F8-460F-AE8E-88104411D1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01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8458591-90CE-4FAE-8FC2-694AC8BCA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600063790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ca9da802a44e13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74694AC-BAA9-4D47-8666-81C8EC32FE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40ECB86-A2D0-4AF3-AF5B-E0294BA4F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DBF387B-D69C-41AC-915A-D07519D792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096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团队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D77EC97-ED7D-48A8-A75C-0B9C207129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096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专注执行的精简创始团队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9E8DE5B-81A4-43B2-8BCA-3BDEC2D5D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096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David Arias Giraldo 作为 CEO 领导公司愿景。目前公司有一名全职顾问和两名程序员。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D6DE3B3-36E1-48BB-B2BB-7562DF9F89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FC5DF7D-D2D3-442D-B565-F240199287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创始人 CEO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93A278F-95DD-45D2-9A40-8942002751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81363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C51CC94-107C-49A9-9A68-1244DBA2C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52813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咨询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277233E-67CD-4A81-93D5-6A798494C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683C699-AF4E-4F12-BD3E-57607F87A5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0275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工程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84D4E61-655E-4F2B-8EE7-C1CE41A04C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6288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DA8248A-77F2-4490-B0FA-406C848DD8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67738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下一阶段招聘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AF45F12-E0B6-491E-82F5-7B55049542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410200"/>
            <a:ext cx="9334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Hiring priorities: product engineering, AI delivery, sales development and investor relations.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4033444-F6D6-480B-B948-C73AE4F8A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6F871C1-967B-48E1-8758-9BD1914641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6AEC528-3F68-4C63-A0D5-2A4364C1B4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10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E14A703-5884-4115-95F6-1233972EE7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84277467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f0a576992334df2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E06CB85-6705-4B96-928C-D919D70301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89A1E22-5C96-4900-A134-FC50FDCF9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9918470-5E0D-4205-8F8D-540708D5B5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90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路线图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55098E1-DE5E-4623-8864-9C5C953CBB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9055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从验证走向区域性技术平台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FB3F1E8-CC06-47D8-ADEC-FAFFF6831B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905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路线优先真实案例、自有产品、内部自动化和商业扩张，并保持 investor-ready。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4786300-1C28-4AC9-B78F-D86CEEB0B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5B8936E-393E-4D9E-B142-48CDECB200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CA71586-F12D-4A73-946E-C46FD10FA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2026: 案例与 MVP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63FAF0B-B1F2-4B75-9F03-6F5DB09D96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685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555A90C-A1EF-48B8-A9AF-9F63743F8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4020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F720D6E-C8E0-4561-8E45-7D44D22449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BF9AAE7-7394-48D6-88A9-A0635ABB89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2027: 产品与 IP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1E4AF73-AD98-4942-AF0E-12920DCF42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500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308F874-3E14-4111-879F-E01ECE4CEC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183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9CB3AAA-80C3-4FBF-9D14-B8A44A089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A385279-6D7E-46CA-A766-FE210C77B5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2028: 区域规模化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0035715-977E-411A-B58D-EE8A1FA913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CECE3F3-F419-4420-AEAF-073DCFBE54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3974165-1E45-43CA-A420-11192165FD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11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14568306-060E-453F-8A05-B93CDF8867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840097134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52ab9b2a2194d96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3BB7DA8-5D6B-434B-920D-6464142DC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7B8C8DF-612D-459D-A9EE-8FB28CAE38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02212C7-C506-4627-83DC-8680E4243F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47750"/>
            <a:ext cx="6572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投资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AFC0314-8E07-47F7-8364-9235DD1C23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47800"/>
            <a:ext cx="6572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融资 US$500K pre-seed，用于实现付费试点和可重复产品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CAA66B8-2375-4588-9D04-1C99739E9D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76550"/>
            <a:ext cx="6572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本轮资金支持 18 个月，将 AI 与软件服务转化为自有产品，获得初始客户、可衡量用例和全球商业基础。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DD815AD-E36D-490F-93D8-0095395C91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5430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0ED5B7F-77C6-44DF-8B56-70B5568B9F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7049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44D0611-EE57-48ED-A224-D0B2B19BA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16859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40% 产品与工程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AD06845-DCE8-42FB-BF14-9F768CDF56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D230147-4B8B-43C0-81C6-64B3C8C89F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279EE07-9161-4810-B8DC-59B0094788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25% 销售与试点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2FC269F-E63C-495D-8731-36A65481B1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D477CAC-7ED4-45BE-8720-13107B8118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64ED13D-9208-4AA5-819F-78704CDABD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20% AI 交付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58474C1-BF79-4142-82DE-65E60E68B7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E14A140-D9C7-479A-BCE7-544BDAFF52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7612BB2-B047-400F-A5C2-769A1D57A5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15% 运营与 data room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97D3D0F-FEE3-4EAD-B40E-BD888054A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86350"/>
            <a:ext cx="58102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6667"/>
            </a:srgbClr>
          </a:solidFill>
          <a:ln xmlns:a="http://schemas.openxmlformats.org/drawingml/2006/main" w="9525">
            <a:solidFill>
              <a:srgbClr val="55E6F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2BF4426-B8B1-4C92-AB08-CCB27BEBE2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314950"/>
            <a:ext cx="52387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info@tecnotitan.com  |  www.tecnotitan.com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FB7B887-A919-4745-A68D-32DE8E2130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1BABB01-EDDA-4027-9570-92C25E353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DF2F7BE-CABE-4495-BDB3-2E2B07C2F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12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BC8A190-4843-4900-8907-FD8F842ACE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883909011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1b69453902745dd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2664275-B6CC-41FF-816E-98187D0F02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F159063-A933-4776-AD89-F0123CD98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78596FB-357D-4922-91B1-A0EF1D833C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049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为什么是现在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2943472-B788-4101-967D-6C2486D87D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5049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企业需要 AI 落地，而不是更多演示文稿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FE2E04A-C67A-424F-923A-8F0EAE5777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337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AI 采用压力正在进入仍依赖手工流程、分散数据、且缺少内部构建能力的公司。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7FB1AA8-7582-4AA1-939D-A34B188A36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88CB569-6E77-4615-BD33-F301E6AFF0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4167D2C-F65E-4ECE-9B09-75EFB399FE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明确的运营痛点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8E496F2-53AE-4483-B4E5-7A064EC69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970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68353ED-5C81-4445-BFF2-1A3E3C5554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305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692FB15-EAD9-4C86-AA6D-1CF03C60AD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1D15EF4-4E0D-48F5-A0B0-A883D522E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不断增长的 AI 需求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4387FAE-0D80-45D5-83DC-FAA1CBE205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0885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EC2E24F-2B29-4217-B892-907DBD8F6A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22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D389E0A-AB90-4B26-9326-152AD76952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4338269-8055-441F-ADB6-3D19A0681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需要技术执行力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88C3BC2-A3FA-4DE7-8459-F7CEFEFCD4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4EB12DC-BA2B-41CD-9AB9-27A6089169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9CFC95D-49F2-45BB-9A30-6A3625B8FB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70BF2F3-D59E-4F79-B1C7-2DBEC73E2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609299533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30337451b86446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D99738F-BE86-4446-B010-311EC97933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A9B52D4-6F83-4FDF-8BC7-D4AE60CA17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167E695-13BE-439F-9701-CE348D2A61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28700"/>
            <a:ext cx="561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问题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83CBA5B-6F29-4DE9-A4E5-9B1218AC0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28750"/>
            <a:ext cx="5619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当技术转型被割裂在孤岛中，就会停滞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BA2B5D4-1472-42D8-92A4-AC94220ECB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57500"/>
            <a:ext cx="5619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许多公司仍有大量手工流程、未被充分使用的数据、AI 落地压力，以及缺乏从想法到产品的清晰路径。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02F427E-A2C4-4F3A-B8B4-491361C3D3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5240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700CF9B-229A-4532-819C-1A3224D6AA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1685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2A6D01F-3109-4D14-8965-C5E525EDBE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16668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重复工作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B3CCC86-2A80-4544-839D-58225DA619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23241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7671250-0AE1-43E1-85C9-9270BD783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2486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F8C59A7-8206-4D1D-8919-B3E229596E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24669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数据缺少行动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5EA5D4F-9728-4090-811D-E8A3607673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1242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4DC2254-3DA4-4747-BEE7-C5BF0068C0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32861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0AFC391-6A1A-4C6D-9E29-CBC964633D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32670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AI 缺少采用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47022C1-ABA5-4859-8AFF-466BD91F64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9243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9BFD090-7E13-4ABD-9295-29E0BFBE68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40862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D3F4FFF-E936-46F1-A53D-F0DC9A613B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40671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人才缺少方法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15D9C1F-1F97-41AC-AA3A-038C853D6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Manual workflows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7394F61-3708-4C29-8A17-C28F825325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A3BEF5D-2036-4FE1-9D07-8DE51EAFE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2476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B581D64E-CBD5-472B-B2BF-9E8C14F059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625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Data activation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90ADDDE-7BD1-401E-9F98-57A2194EC8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0D75128-0827-48E9-A16F-24C3BBBB97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1714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1F5A0"/>
          </a:solidFill>
          <a:ln xmlns:a="http://schemas.openxmlformats.org/drawingml/2006/main" w="0">
            <a:solidFill>
              <a:srgbClr val="41F5A0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9272004-5F98-4674-A5FF-3731FE85E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6959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AI adoption gap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442DF6E-C099-4A7B-99DC-4EA42798DA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87A738D-277B-4D17-8216-0470F88D44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28384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F6B"/>
          </a:solidFill>
          <a:ln xmlns:a="http://schemas.openxmlformats.org/drawingml/2006/main" w="0">
            <a:solidFill>
              <a:srgbClr val="FFCF6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8148B6D0-F5E2-42C6-99E1-E6BCD5CCE9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29D5C669-ADFC-4EC3-B5F9-CB9D325AF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F80E27A4-4648-4F8B-9906-F3DCEC5205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03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86167A26-E3C5-4034-9C41-AFD61ECEAF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847840803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6cc66bb094c44c9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4B1A225-15D0-4509-BFB8-4DDC586946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CA3C08F-550D-4E86-B72F-FA1E6E885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E906F26-07FF-42AE-A7CA-DCADD1B65D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平台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AC09A8B-6EF7-4826-8806-8721AC5E8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 将咨询转化为产品，再将产品转化为平台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B460059-61FE-4855-B3AA-07A240EB9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每个项目都会沉淀可复用模块、行业知识和能力，从而加速新的解决方案。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4DF2D9C-EA63-4979-AB5D-882859A34F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1ABF835-E56F-441A-864F-6B8BA7C36B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084F1EC-67AB-419E-9E39-E5052BBDE2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诊断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2B49E6F-7EFB-41DC-A901-D554BD1CD1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76588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CAFCB6E-2086-4FF0-89E7-C0B90D03BB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9938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FD52610-6AB9-4F26-90B2-0D473FC3CC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60C1866-52B7-4E22-B08B-5487121B07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构建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1CDCA0A-A43A-439E-BC8E-508AFF5BA0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FB00F92-C3D9-46DE-A594-799AA729E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3C99339-A5AB-46ED-BB44-4D96F3385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78E58F4-A1C1-4978-83AE-FB07754F9E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产品化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AD53B78-9275-4AEA-8FDB-C3100B4E4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7663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EF62E1D-C7EE-497D-9712-02503372DE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01013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DBAC93F-413C-4C2A-8422-FE7399B258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447DAB4-2700-4C26-9320-B9350925F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规模化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E37A744-A69B-4B99-8B30-FB253829E0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276850"/>
            <a:ext cx="828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Reusable IP, sector knowledge and operating playbooks compound across every project.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2175915-9FA3-4F39-A03D-CFAC0CFC58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B4DCB10-7CAE-436B-A974-AD09E5DE0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B13B3D6-A324-4283-8854-E17755475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04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D08A45C-5241-4824-8AA0-B13CBEC09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610096091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16d03ae1424cfe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BD6B84C-8B5E-49FA-A244-282EC20DA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010CC6B-6C49-4E4F-B0B0-3B3D78E922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B07061B-677A-4C4B-B0F2-1ECDB34FAD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3820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产品组合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FA2D994-04D9-442A-9887-8311FD356A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3825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服务企业、人才和数字体验的产品系统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0589BDF-414B-4289-B39D-C4BAD9865A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6700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产品组合从紧迫需求切入，并扩展到运营、学习和应用智能。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DA94480-5B11-4E35-9D4A-CE5B978FE3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00966F8-82D2-44F1-A40B-681717A88A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Copiloto Pyme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6252AC3-176D-470B-A120-10089C98E5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BEB0B74-229E-4E19-BE2B-606936C9CC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OS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A3FEDE5-8B6E-417E-B301-6BC613D7E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0E31BE5-3725-4D0C-A744-F2AED9EA5A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Life Copilot 移动应用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7BB7CBD-1D11-47DC-BAB7-660A475292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E682CC7-FB06-4B4C-94E4-A5D991B799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Engine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262C778-4467-4A2D-AD7B-17A4D58873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151885F-1DD9-46DF-A055-37BF1C111C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Academy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E4044BA-7DDC-4603-BF8F-6CE1971561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1C95E65-2EAC-40F2-98A2-AD84A091D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AI Call Center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FDA72C0-AE1B-4A4B-BF18-59B18CD80D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9EE912C-0331-484F-9C95-D290F9CA2F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BC44917-94D5-47F6-B29B-ED1B3E3D96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9497126-F032-4B7B-8E99-8076D7C453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645124655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ed15a35ac87471f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8BF9BF7-8609-491E-B2EA-ADFEC6ECB0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2315084-624D-454F-B4E6-B55C1550BE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9E5100E-F548-479B-917C-B43FCC542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93345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服务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E43847E-541D-43D2-A75D-E4D78B4E17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咨询加速收入和市场学习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C429CDA-A2E0-4307-907E-4A46661982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6225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服务建立信任、发现真实问题，并将实施经验转化为可重复资产。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8D797B1-35B1-4281-A2D3-93E40BC08B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DE1299D-CA22-4790-9535-CA4B3E5057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25F2993-38CC-4ACE-BE38-27673CCBF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AI 诊断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C906EDC-F4C4-4C3C-9D07-452D71F1FA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5638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E2D00E7-72F2-48C4-98D8-ADACA596C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8988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84E8D7D-FF5E-48DD-A452-DE08B0D746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0C2FDE5-317C-486A-9EE7-E15F49241A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技术路线图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972A75D-8AED-4010-89BB-1B4ADD9783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8913F1D-E31B-4007-9060-519D218B15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6135CA3-777C-4D89-8179-3F2AB763F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C2B3B40-CB18-4DB7-B550-F0107FD9D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实施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6252B91-D3E4-49B0-B87D-6AA3D3D451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8613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20A2250-DC9A-4E2C-AA57-57B59603C3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1963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5D19527-5368-49E6-AD3E-13A2D69F17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1F58A22-C9AD-4AE6-96EF-448EC78C1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采用与培训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929BD58-738D-4AE0-8BDE-0EA4C5EAFF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429250"/>
            <a:ext cx="7905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Services are the market-sensing engine that turns demand into product decisions.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F66DB60-6C8F-47D7-A7C9-1817F162F9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314A293-1ECC-40D4-8950-5FE0E6684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501E337-BF17-4EFB-BA7F-84D74FA07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06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7AF2D33-C31D-46BA-A45A-BBEF24CF18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502383304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e8034cf3ef544fb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B32C847-0FE7-4FC4-9B29-960208E14B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C45CF59-C9E1-4AA8-B4A1-EA872BDB4D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7CE6A47-D8B2-45B7-83D0-8BE6BF5BE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事业部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9AA45CB-3BB3-4FF9-ABA3-E4EE789CB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811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五个事业部共享 IP、数据和人才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B9642A9-A7E9-40D8-953D-FCE5001641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098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软件、AI、游戏、机器人和技术转型以共同架构运作，而不是孤立业务。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7B2C829-0667-4F34-A2A1-5C19B141DA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371850"/>
            <a:ext cx="314325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1117">
              <a:alpha val="93333"/>
            </a:srgbClr>
          </a:solidFill>
          <a:ln xmlns:a="http://schemas.openxmlformats.org/drawingml/2006/main" w="19050">
            <a:solidFill>
              <a:srgbClr val="55E6FF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0302E2A-CDE2-4090-93F2-93D51A81E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581400"/>
            <a:ext cx="22669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</a:t>
            </a:r>
          </a:p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CORE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BDAF9C4-E77D-4811-B424-9893F9BBD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4457700"/>
            <a:ext cx="3848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Shared IP, data and reusable playbooks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F1BD341-0CBF-4F6A-81EF-73A4B4F762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B43111D-2048-41FE-A922-44B267D6A9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软件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8A6A06B-C917-4493-B454-010384645E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1D8F81B-81C4-4783-95D5-0880BC976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B61DD26-84BA-4A47-8E26-AAADF7792D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人工智能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A8FA59B-900C-4D35-963C-7D91C9798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3968713-40E8-461D-9E7B-E8055FBC3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F620272-90DA-4505-90A8-C27C6B6A3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游戏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DFBB119-E8C4-4735-96E6-7F75E01C9B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D328915-E74A-40AF-9881-DF2E23D4BC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B25FE79-CEF9-45CF-AE8E-16B6AAB0B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机器人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DC57EBB-20DF-4084-83D5-8AD35C0BF5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D2A78F7-E0CD-4332-A46C-7894C328FD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B7D3E73-2E1C-477E-B246-FEBDAC8A23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技术咨询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353E436-5E53-4DEE-933A-5307E544D8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B1E69ED-FC94-411C-A0A0-BC5C26C878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43075" y="4762500"/>
            <a:ext cx="868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9405744-62C6-4401-9ADC-2ACE54D59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081FA76-6921-4F02-A9C6-6CB77CDFF0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2B02712-FCCA-411E-8485-32B20943D1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07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00D6B02F-B875-4C01-B157-1973084421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367165909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c5b9128bc8b4f46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94573E4-8729-4D4E-BA3B-DAC0B05142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E1B9197-92AA-4302-981D-8C9AD2E641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8168B7C-6030-48FA-A84E-D6F187784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600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商业模式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AAAAB19-070C-4532-A88F-52A4587CEE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6000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今天来自服务收入，明天来自可扩展产品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EF7FCAB-287B-41B5-A5E0-23A7E36EC1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6000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商业模式结合咨询、实施、订阅、授权、学院项目和未来技术 spin-off。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F6042AC-6837-4113-B171-DD4784362D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BE34959-1675-4993-AAA0-16B641D08D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BF958FF-95F3-4D1B-AF74-8EF27D1F30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服务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A3ABF05-0DBB-42E7-9A82-0AB39D75DE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7063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C46B0A6-229D-4970-8ECA-B8C4D3C283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0413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F4BE054-E1D8-4C30-A304-8003DAE63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237D7C3-E107-4D9C-8901-3793170FF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SaaS 与授权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D7D6D91-1495-4F98-B50A-31F5B2A1B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91175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5408F63-6C6E-4C1A-8C12-F8E127420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24525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88193B7-DBB1-46C8-941E-8078B991D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EE375C1-E886-4D89-9B32-197901EA43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学院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2E864C8-FA16-492D-B793-612CDE0BB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15288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ABEB0D6-E84B-42A2-841D-DF0ED9FEA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48638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36A3F59-7913-43E1-8348-904A74B43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BC499EC-E13F-4264-8B34-80D14E5195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Ventures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BE8C2C96-AC78-42EF-9994-94B87E7E05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391150"/>
            <a:ext cx="7905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Each layer can monetize independently while feeding data, references and reusable modules back into the platform.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7BAF8AE5-40AF-44F0-BE3C-44A65A8195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D957C960-79FC-43B4-9396-A5B6C56DC6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1E6E1D03-C935-4A12-9184-078568C94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08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4B45B1B-9224-4F7A-8781-24A61FD7E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936477430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ee19474141c4056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F290E89-B9C0-4035-A86A-8D4C38DF5C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EE4C180-3B1D-4D63-AA04-30CF8B68D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0F0F8BC-D33C-4DB3-A949-6B5C869F89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市场进入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6C475F5-4789-4E57-BCE3-3092AFBBD8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从运营痛点进入，通过平台扩张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3D84876-65DD-4E61-82AB-2F6F3DEA1A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Tecnotitan 可以从企业 AI 和软件项目开始，再扩展到解决重复场景的产品。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D52C75A-DAF3-462B-8E2B-8FEC70F3B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14478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D1642C9-0090-4D3E-81A7-F193C926B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16097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0CE5351-7CFA-4700-A7AE-B4AE925A8B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15906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拉美作为基地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0E84DC2-73E2-460F-8CAC-DAA610396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2479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E480433-8F8A-4CD9-A379-8DB72191AC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2409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C1617DC-F31F-468A-82B4-110D4F7BED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3907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中型企业与大型企业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A2546D5-F562-4635-AEB7-3EB6096237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0480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0402788-4978-47EE-8EB5-F369635AD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209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64BE412-1B3F-4B3A-9C1E-DCC2E5D141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1908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全球伙伴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968600E-4207-4EA5-8987-B2794D861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8481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43D0C53-B20B-42D0-940B-0DEA14AAA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010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128821C-B9EB-41AA-A080-75AE250B2C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9909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战略投资者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B1779EF2-B9D7-49C4-8869-07F7C02639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0300F6A-F66A-48BA-B6CE-B8822004D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1ED4AD9-7976-49F1-83E9-844F8DF7C8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Pilot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92778B1-B5E8-4A54-BCA8-48E82C2BB2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A2B2D05-BCEB-4B90-BEAA-8B72F02941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63D3543-6810-45EA-B5CB-F41B9AFC8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3BD5C93-79F3-41DF-8E09-0A00002195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52939BC-8274-49D8-A2D9-FF856DE7FF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435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DDDCA8C-6AE5-4C2A-986D-2C31E4EFC4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769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D0A08A85-607D-4C2F-8188-D345F585A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5600B9D-24AC-4570-9314-5E7D631064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 expansion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B33621CB-69AC-4DC2-8C4E-58EA5A00C9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6475D72-8535-486B-B245-9170D28EC4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C267FF8-539C-40D1-A939-4F34EA9288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AAA3A856-588A-41E6-B371-477ECFA5C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Strategic partner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836CBAD7-2422-491B-91FC-271C4C3467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AB7A45D9-5721-48B9-969F-2EFA001B25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2D0BAC26-7692-47F9-93DF-C3A99E7DF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ZH / 09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E9EC2983-3B6E-44E5-8B9E-C818E00B1A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25599727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2026-06-06T04:26:44.0480000Z</dcterms:created>
  <dcterms:modified xsi:type="dcterms:W3CDTF">2026-06-06T04:26:44.0480000Z</dcterms:modified>
</coreProperties>
</file>